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62" r:id="rId3"/>
    <p:sldId id="352" r:id="rId4"/>
    <p:sldId id="351" r:id="rId5"/>
    <p:sldId id="363" r:id="rId6"/>
    <p:sldId id="258" r:id="rId7"/>
    <p:sldId id="259" r:id="rId8"/>
    <p:sldId id="353" r:id="rId9"/>
    <p:sldId id="260" r:id="rId10"/>
    <p:sldId id="364" r:id="rId11"/>
    <p:sldId id="377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354" r:id="rId20"/>
    <p:sldId id="273" r:id="rId21"/>
    <p:sldId id="365" r:id="rId22"/>
    <p:sldId id="276" r:id="rId23"/>
    <p:sldId id="278" r:id="rId24"/>
    <p:sldId id="279" r:id="rId25"/>
    <p:sldId id="281" r:id="rId26"/>
    <p:sldId id="355" r:id="rId27"/>
    <p:sldId id="282" r:id="rId28"/>
    <p:sldId id="284" r:id="rId29"/>
    <p:sldId id="361" r:id="rId30"/>
    <p:sldId id="283" r:id="rId31"/>
    <p:sldId id="290" r:id="rId32"/>
    <p:sldId id="358" r:id="rId33"/>
    <p:sldId id="296" r:id="rId34"/>
    <p:sldId id="298" r:id="rId35"/>
    <p:sldId id="299" r:id="rId36"/>
    <p:sldId id="300" r:id="rId37"/>
    <p:sldId id="301" r:id="rId38"/>
    <p:sldId id="302" r:id="rId39"/>
    <p:sldId id="359" r:id="rId40"/>
    <p:sldId id="303" r:id="rId41"/>
    <p:sldId id="366" r:id="rId42"/>
    <p:sldId id="307" r:id="rId43"/>
    <p:sldId id="367" r:id="rId44"/>
    <p:sldId id="368" r:id="rId45"/>
    <p:sldId id="309" r:id="rId46"/>
    <p:sldId id="312" r:id="rId47"/>
    <p:sldId id="313" r:id="rId48"/>
    <p:sldId id="314" r:id="rId49"/>
    <p:sldId id="317" r:id="rId50"/>
    <p:sldId id="321" r:id="rId51"/>
    <p:sldId id="370" r:id="rId52"/>
    <p:sldId id="322" r:id="rId53"/>
    <p:sldId id="324" r:id="rId54"/>
    <p:sldId id="326" r:id="rId55"/>
    <p:sldId id="356" r:id="rId56"/>
    <p:sldId id="371" r:id="rId57"/>
    <p:sldId id="331" r:id="rId58"/>
    <p:sldId id="333" r:id="rId59"/>
    <p:sldId id="373" r:id="rId60"/>
    <p:sldId id="335" r:id="rId61"/>
    <p:sldId id="336" r:id="rId62"/>
    <p:sldId id="374" r:id="rId63"/>
    <p:sldId id="337" r:id="rId64"/>
    <p:sldId id="340" r:id="rId65"/>
    <p:sldId id="341" r:id="rId66"/>
    <p:sldId id="375" r:id="rId67"/>
    <p:sldId id="342" r:id="rId68"/>
    <p:sldId id="343" r:id="rId69"/>
    <p:sldId id="346" r:id="rId70"/>
    <p:sldId id="347" r:id="rId71"/>
    <p:sldId id="376" r:id="rId72"/>
    <p:sldId id="372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15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A8EB9-E202-4251-91C4-D1CF3D58E2B8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173B-3657-4F23-A9EA-37F6014E8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3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4%B8%AD%E6%80%A7%E7%B2%92%E7%BB%86%E8%83%9E/720555?fromModule=lemma_inlink" TargetMode="External"/><Relationship Id="rId13" Type="http://schemas.openxmlformats.org/officeDocument/2006/relationships/hyperlink" Target="https://baike.baidu.com/item/%E6%B7%8B%E5%B7%B4%E7%BB%86%E8%83%9E/2864108?fromModule=lemma_inlink" TargetMode="External"/><Relationship Id="rId3" Type="http://schemas.openxmlformats.org/officeDocument/2006/relationships/hyperlink" Target="https://baike.baidu.com/item/T%E6%B7%8B%E5%B7%B4%E7%BB%86%E8%83%9E/717762?fromModule=lemma_inlink" TargetMode="External"/><Relationship Id="rId7" Type="http://schemas.openxmlformats.org/officeDocument/2006/relationships/hyperlink" Target="https://baike.baidu.com/item/%E7%91%9E%E6%B0%8F%E6%9F%93%E6%96%99/5706570?fromModule=lemma_inlink" TargetMode="External"/><Relationship Id="rId12" Type="http://schemas.openxmlformats.org/officeDocument/2006/relationships/hyperlink" Target="https://baike.baidu.com/item/%E5%8D%95%E6%A0%B8%E7%BB%86%E8%83%9E/10319973?fromModule=lemma_inlin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7%99%BD%E7%BB%86%E8%83%9E/244737?fromModule=lemma_inlink" TargetMode="External"/><Relationship Id="rId11" Type="http://schemas.openxmlformats.org/officeDocument/2006/relationships/hyperlink" Target="https://baike.baidu.com/item/%E6%97%A0%E9%A2%97%E7%B2%92%E7%99%BD%E7%BB%86%E8%83%9E/10869130?fromModule=lemma_inlink" TargetMode="External"/><Relationship Id="rId5" Type="http://schemas.openxmlformats.org/officeDocument/2006/relationships/hyperlink" Target="https://baike.baidu.com/item/%E8%83%9E%E8%B4%A8/7360098?fromModule=lemma_inlink" TargetMode="External"/><Relationship Id="rId10" Type="http://schemas.openxmlformats.org/officeDocument/2006/relationships/hyperlink" Target="https://baike.baidu.com/item/%E5%97%9C%E7%A2%B1%E6%80%A7%E7%B2%92%E7%BB%86%E8%83%9E/10319866?fromModule=lemma_inlink" TargetMode="External"/><Relationship Id="rId4" Type="http://schemas.openxmlformats.org/officeDocument/2006/relationships/hyperlink" Target="https://baike.baidu.com/item/B%E6%B7%8B%E5%B7%B4%E7%BB%86%E8%83%9E/718327?fromModule=lemma_inlink" TargetMode="External"/><Relationship Id="rId9" Type="http://schemas.openxmlformats.org/officeDocument/2006/relationships/hyperlink" Target="https://baike.baidu.com/item/%E5%97%9C%E9%85%B8%E6%80%A7%E7%B2%92%E7%BB%86%E8%83%9E/10106702?fromModule=lemma_inlink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diatric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ncer" TargetMode="External"/><Relationship Id="rId5" Type="http://schemas.openxmlformats.org/officeDocument/2006/relationships/hyperlink" Target="https://en.wikipedia.org/wiki/Brain_tumor" TargetMode="External"/><Relationship Id="rId4" Type="http://schemas.openxmlformats.org/officeDocument/2006/relationships/hyperlink" Target="https://en.wikipedia.org/wiki/Malignan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总结上一节课内容： 癌症是最大的健康威胁；癌症发生原因包括细胞内因和外界组织环境；细胞内因主要是遗传物质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的变异，外因包括免疫系统，能量供应，血管发生等等。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21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重点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0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3D60C8-E710-4BEC-A816-CAFE40042F90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1092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090C5-2E27-4AD8-99B5-C322B7970BA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此图并不清晰，供参考，结论依然是：基底膜将表皮细胞和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基质细胞分开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08642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BB3AE0-0B42-4C78-BFE4-C6BB97178CD9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小肠的结构，生理学会讲到。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4903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04DAE-A421-4E7B-BC41-5BB2F73FCB91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767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C709E-63C0-4422-9C98-9F76AD55FD28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60103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CE00E-282F-4C28-8919-3073F2632109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4320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F29366-EE67-490D-8A7C-E3755E83B6C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讲各种类型的上皮细胞组织结构。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0500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为什么上皮细胞最容易变成肿瘤细</a:t>
            </a:r>
            <a:r>
              <a:rPr lang="zh-CN" altLang="en-US" smtClean="0"/>
              <a:t>胞？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846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4F613-D557-4A57-85EF-2FAA35E07D96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936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肿瘤起源；肿瘤依据起源的分类；肿瘤发生模式；肿瘤代谢；诱变剂和致癌剂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83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肿瘤分类，重点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04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F877A-4641-4321-B3BB-3D049DD6349E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576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800326-1F7F-45C0-8055-0BF71EC6AEBB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32343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49C12-10FA-4F0D-942F-4B75048C65D0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927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158EDE-DA72-4604-99EE-5568C355C205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16001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048EF5-78BC-48B1-970F-0B7D286D9155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8579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2544E-1EC8-483B-A9AF-0EF4F6C2C343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577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D93CF5-17C6-4136-B2EC-4B808CB66549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“瘤”意味着类似与实体肿瘤；白血病则无实体肿瘤的表现；白细胞依据形态分为：淋巴细胞、粒细胞、单核细胞。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淋巴细胞是一类具有免疫识别功能的细胞系，按其发生迁移、表面分子和功能的不同，可分为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淋巴细胞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（又名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细胞）、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淋巴细胞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（又名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细胞）和自然杀伤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(NK)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细胞。粒细胞是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胞质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中有特殊颗粒的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白细胞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瑞氏染料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染色可分辨出三种颗粒白细胞即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中性粒细胞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嗜酸性粒细胞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嗜碱性粒细胞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无颗粒白细胞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单核细胞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淋巴细胞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。绝大部分的粒细胞是中性粒细胞，为参与先天免疫的吞噬细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胞。单核细胞为体积最大的的白细胞，为巨噬细胞，树突状细胞的前身。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88679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BCEDFB-19B8-4D1E-8139-99265D7EE036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400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Medulloblastomas</a:t>
            </a:r>
            <a:r>
              <a:rPr lang="en-US" altLang="zh-CN" sz="12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most common type of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diatric"/>
              </a:rPr>
              <a:t>pediatric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lignant"/>
              </a:rPr>
              <a:t>malignant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primary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rain tumor"/>
              </a:rPr>
              <a:t>brain tumor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ancer"/>
              </a:rPr>
              <a:t>cancer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9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涉及到不少医学方面的内容，所以讲一下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组织固定与切片</a:t>
            </a:r>
            <a:r>
              <a:rPr lang="zh-CN" altLang="en-US" dirty="0" smtClean="0"/>
              <a:t>这个常识；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152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9EA50C-4343-4B0B-9D47-32267C368ABA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3744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418AD8-5350-4E45-A069-ABD77F29BCA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8779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ED2EA8-479A-4DE3-8DE7-14A5DC8E56DD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9812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9E48E-1AF1-4AB0-84E4-F303556A10EA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FrutigerLTStd-Light"/>
              </a:rPr>
              <a:t>Each of the neoplastic cell nuclei here has a halo around it, which is characteristic of this tumor. The cultured normal oligodendrocyte shown here (</a:t>
            </a:r>
            <a:r>
              <a:rPr lang="en-US" altLang="zh-CN" i="1" dirty="0" smtClean="0">
                <a:latin typeface="FrutigerLTStd-LightItalic"/>
              </a:rPr>
              <a:t>left</a:t>
            </a:r>
            <a:r>
              <a:rPr lang="en-US" altLang="zh-CN" dirty="0" smtClean="0">
                <a:latin typeface="FrutigerLTStd-Light"/>
              </a:rPr>
              <a:t>) exhibits a number of branching (dendritic) arms—each of which associates with one or several axons and proceeds to form an insulating myelin sheath around a segment of each of these axons. The cell body has been </a:t>
            </a:r>
            <a:r>
              <a:rPr lang="en-US" altLang="zh-CN" dirty="0" err="1" smtClean="0">
                <a:latin typeface="FrutigerLTStd-Light"/>
              </a:rPr>
              <a:t>immunostained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en-US" altLang="zh-CN" i="1" dirty="0" smtClean="0">
                <a:latin typeface="FrutigerLTStd-LightItalic"/>
              </a:rPr>
              <a:t>yellow/orange</a:t>
            </a:r>
            <a:r>
              <a:rPr lang="en-US" altLang="zh-CN" dirty="0" smtClean="0">
                <a:latin typeface="FrutigerLTStd-Light"/>
              </a:rPr>
              <a:t>) for the O4 oligodendrocyte marker, while the tips of the dendritic arms (</a:t>
            </a:r>
            <a:r>
              <a:rPr lang="en-US" altLang="zh-CN" i="1" dirty="0" smtClean="0">
                <a:latin typeface="FrutigerLTStd-LightItalic"/>
              </a:rPr>
              <a:t>green</a:t>
            </a:r>
            <a:r>
              <a:rPr lang="en-US" altLang="zh-CN" dirty="0" smtClean="0">
                <a:latin typeface="FrutigerLTStd-Light"/>
              </a:rPr>
              <a:t>) have been stained for </a:t>
            </a:r>
            <a:r>
              <a:rPr lang="en-US" altLang="zh-CN" dirty="0" err="1" smtClean="0">
                <a:latin typeface="FrutigerLTStd-Light"/>
              </a:rPr>
              <a:t>CNPase</a:t>
            </a:r>
            <a:r>
              <a:rPr lang="en-US" altLang="zh-CN" dirty="0" smtClean="0">
                <a:latin typeface="FrutigerLTStd-Light"/>
              </a:rPr>
              <a:t>, an enzyme associated with myelination of axons.</a:t>
            </a:r>
            <a:endParaRPr lang="zh-CN" altLang="en-US" dirty="0" smtClean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4409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AD274A-0F90-4485-8C34-A67E16819B92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99066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B9213-E236-40E9-96C5-269546A26FA2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5766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235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CD017C-31B3-409C-B221-E158D2E527CA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黑色素细胞功能</a:t>
            </a:r>
            <a:r>
              <a:rPr lang="en-US" altLang="zh-CN" dirty="0" smtClean="0"/>
              <a:t>?  </a:t>
            </a:r>
            <a:r>
              <a:rPr lang="zh-CN" altLang="en-US" dirty="0" smtClean="0"/>
              <a:t>人肤色的决定因素，黑人白人区别即在此，细胞数量差不多，差异在于细胞中色素含量。 黑人</a:t>
            </a:r>
            <a:r>
              <a:rPr lang="en-US" altLang="zh-CN" dirty="0" smtClean="0"/>
              <a:t>/</a:t>
            </a:r>
            <a:r>
              <a:rPr lang="zh-CN" altLang="en-US" dirty="0" smtClean="0"/>
              <a:t>白人的黑色素瘤发病率有显著差别，黑人明显少。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2058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2FDCC1-659D-4701-A37C-B03D55B51962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456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化生</a:t>
            </a:r>
            <a:r>
              <a:rPr lang="en-US" altLang="zh-CN" b="1" dirty="0" smtClean="0"/>
              <a:t>(metaplasia) </a:t>
            </a:r>
            <a:r>
              <a:rPr lang="zh-CN" altLang="en-US" dirty="0" smtClean="0"/>
              <a:t>是指一种分化成熟的组织被另一种分化成熟的组织取代的过程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5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最常见的病理染色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814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805FBB-EBA7-413C-8250-7AB623609EA8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供了解参考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38377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2CB9A-3CFF-4D30-8914-AE34008A0755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(metaplasia)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是指一种分化成熟的组织被另一种分化成熟的组织取代的过程，</a:t>
            </a:r>
            <a:r>
              <a:rPr lang="zh-CN" altLang="en-US" sz="1200" dirty="0" smtClean="0"/>
              <a:t>化生常发生在不同类型上皮细胞交界处。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958377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002CB-1EC7-4F2D-AA33-EEBC8156D680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059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366E2-0494-4346-A49E-CB19D6FCB533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3651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F2C97E-6A18-425D-8567-2B1E79185FA6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5115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149724-DE5C-4194-A40D-CD431F8C6C73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70135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99122-7000-4F87-BA54-6B58F088D59D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15673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5A332-56B5-468B-8191-19F0C00E05C1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63266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CA544-AD02-4C38-A913-0F6D23AF01B9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2618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提到肿瘤细胞的特征，细胞代谢，上世纪二十年代发现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8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内在起源的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7EEB4-BE13-43D9-AEF2-8AEEA83DDF55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4942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6E635F-3908-4626-B032-E59DF8CC605F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43951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前列腺癌美国多，中国少，肝癌反之；原因是遗传背景</a:t>
            </a:r>
            <a:r>
              <a:rPr lang="en-US" altLang="zh-CN" dirty="0" smtClean="0"/>
              <a:t>OR</a:t>
            </a:r>
            <a:r>
              <a:rPr lang="zh-CN" altLang="en-US" dirty="0" smtClean="0"/>
              <a:t>生活习惯？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157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E3F89-3BD1-4B66-890A-1885F0BABD1C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3552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D4998-A91C-4B57-BCB4-7A831DD2ED87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1185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D7F20-580B-448B-81D0-677AFE59FD5E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8242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10E2ED-9A04-430A-8C98-FA2F8DC4A348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51692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FEF28-8D81-4D35-85C9-D60A24559AE1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5229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7BB41E-D7B8-467E-A37F-F19EDCA48676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7748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23E4A9-1122-4F04-BB7F-BD08D6BACFE7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977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7A4D7B-BBD2-4383-9C60-CB6FFE67BDE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25447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AF8E09-56E2-405B-B4CD-7FCD112C17FD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23726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42498-75AF-48DF-8E6E-9610A41B9D25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67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0AF82F-68B4-4D15-9221-231D992A078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411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B50B13-E450-428C-BA75-55AD61A29A31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转移后的肿瘤经常保留起源组织的特征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512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此处重点知识！ 诸如肺癌，乳腺癌，肠癌，肝癌等等都是</a:t>
            </a:r>
            <a:r>
              <a:rPr lang="en-US" altLang="zh-CN" dirty="0" smtClean="0"/>
              <a:t>carcinoma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E173B-3657-4F23-A9EA-37F6014E8F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6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6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5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2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37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35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3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7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D552-CE08-4F01-A98C-40E6FCC00376}" type="datetimeFigureOut">
              <a:rPr lang="zh-CN" altLang="en-US" smtClean="0"/>
              <a:t>2023/10/13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B0718-FD6B-4EAB-99C7-5ACDAFE77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Formaldehyde-2D.svg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File:Lysineph.p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H%C3%A4matoxylin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060" y="1043483"/>
            <a:ext cx="6839373" cy="165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 smtClean="0"/>
              <a:t>Lecture 2: 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0000"/>
                </a:solidFill>
              </a:rPr>
              <a:t>The nature of cancer (</a:t>
            </a:r>
            <a:r>
              <a:rPr lang="zh-CN" altLang="en-US" sz="3600" b="1" dirty="0">
                <a:solidFill>
                  <a:srgbClr val="FF0000"/>
                </a:solidFill>
              </a:rPr>
              <a:t>癌症的本质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)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5050" y="365392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Oct 13, 2023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07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0369" y="1668349"/>
            <a:ext cx="99212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UtopiaStd-Regular"/>
              </a:rPr>
              <a:t>The majority of human tumors arise from epithelial tissues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. 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Epithelia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are sheets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of cells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that line the walls of cavities and channels or, in the case of skin, serve as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the outside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covering of the body. By the first decades of the twentieth century,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detailed histological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analyses had revealed that </a:t>
            </a:r>
            <a:r>
              <a:rPr lang="en-US" altLang="zh-CN" sz="2000" u="sng" dirty="0">
                <a:solidFill>
                  <a:srgbClr val="000000"/>
                </a:solidFill>
                <a:latin typeface="UtopiaStd-Regular"/>
              </a:rPr>
              <a:t>normal tissues containing epithelia are </a:t>
            </a:r>
            <a:r>
              <a:rPr lang="en-US" altLang="zh-CN" sz="2000" u="sng" dirty="0" smtClean="0">
                <a:solidFill>
                  <a:srgbClr val="000000"/>
                </a:solidFill>
                <a:latin typeface="UtopiaStd-Regular"/>
              </a:rPr>
              <a:t>all structured </a:t>
            </a:r>
            <a:r>
              <a:rPr lang="en-US" altLang="zh-CN" sz="2000" u="sng" dirty="0">
                <a:solidFill>
                  <a:srgbClr val="000000"/>
                </a:solidFill>
                <a:latin typeface="UtopiaStd-Regular"/>
              </a:rPr>
              <a:t>similarly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. Thus, beneath the epithelial cell layers in each of these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tissues lies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a 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basement membrane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(sometimes called a 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basal lamina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); it separates the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epithelial cells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from the underlying layer of supporting connective tissue cells, termed </a:t>
            </a:r>
            <a:r>
              <a:rPr lang="en-US" altLang="zh-CN" sz="2000" dirty="0" smtClean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UtopiaStd-Bold"/>
              </a:rPr>
              <a:t>stroma</a:t>
            </a:r>
            <a:r>
              <a:rPr lang="en-US" altLang="zh-CN" sz="2000" b="1" dirty="0" smtClean="0">
                <a:solidFill>
                  <a:srgbClr val="000000"/>
                </a:solidFill>
                <a:latin typeface="UtopiaStd-Bold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(</a:t>
            </a:r>
            <a:r>
              <a:rPr lang="en-US" altLang="zh-CN" sz="2000" dirty="0">
                <a:solidFill>
                  <a:srgbClr val="1271FF"/>
                </a:solidFill>
                <a:latin typeface="UtopiaStd-Semibold"/>
              </a:rPr>
              <a:t>Figure 2.3</a:t>
            </a:r>
            <a:r>
              <a:rPr lang="en-US" altLang="zh-CN" sz="2000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03983" y="726330"/>
            <a:ext cx="10780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271FF"/>
                </a:solidFill>
                <a:latin typeface="ACaslonPro-Regular"/>
              </a:rPr>
              <a:t>2.2 Tumors arise from many specialized cell </a:t>
            </a:r>
            <a:r>
              <a:rPr lang="en-US" altLang="zh-CN" sz="2400" dirty="0" smtClean="0">
                <a:solidFill>
                  <a:srgbClr val="1271FF"/>
                </a:solidFill>
                <a:latin typeface="ACaslonPro-Regular"/>
              </a:rPr>
              <a:t>types throughout </a:t>
            </a:r>
            <a:r>
              <a:rPr lang="en-US" altLang="zh-CN" sz="2400" dirty="0">
                <a:solidFill>
                  <a:srgbClr val="1271FF"/>
                </a:solidFill>
                <a:latin typeface="ACaslonPro-Regular"/>
              </a:rPr>
              <a:t>the body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266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8693" y="371357"/>
            <a:ext cx="4061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Cancer classification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8854" y="3438434"/>
            <a:ext cx="3334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Epithelial origin:  Carcinoma</a:t>
            </a:r>
          </a:p>
          <a:p>
            <a:r>
              <a:rPr lang="en-US" altLang="zh-CN" dirty="0" smtClean="0"/>
              <a:t>(most cancer belong to this type)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20664" y="1688161"/>
            <a:ext cx="1136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Benign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Malignant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2228" y="5154228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Non-Epithelial origin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56015" y="3281964"/>
            <a:ext cx="24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Adenocarcinoma (</a:t>
            </a:r>
            <a:r>
              <a:rPr lang="zh-CN" altLang="en-US" dirty="0"/>
              <a:t>腺癌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52228" y="1688161"/>
            <a:ext cx="1554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Primary tumor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Metastases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63100" y="3838973"/>
            <a:ext cx="39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Squamous cell carcinoma (</a:t>
            </a:r>
            <a:r>
              <a:rPr lang="zh-CN" altLang="en-US" dirty="0"/>
              <a:t>鳞状细胞癌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2484" y="4540994"/>
            <a:ext cx="20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Sarcoma (</a:t>
            </a:r>
            <a:r>
              <a:rPr lang="zh-CN" altLang="en-US" dirty="0"/>
              <a:t>肉瘤</a:t>
            </a:r>
            <a:r>
              <a:rPr lang="en-US" altLang="zh-CN" dirty="0"/>
              <a:t>) </a:t>
            </a:r>
            <a:r>
              <a:rPr lang="en-US" altLang="zh-CN" dirty="0" smtClean="0"/>
              <a:t>~1%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1697" y="4969562"/>
            <a:ext cx="21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Hematopoietic   ~7%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61697" y="5426743"/>
            <a:ext cx="38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Neuroectodermal</a:t>
            </a:r>
            <a:r>
              <a:rPr lang="en-US" altLang="zh-CN" dirty="0" smtClean="0"/>
              <a:t> (</a:t>
            </a:r>
            <a:r>
              <a:rPr lang="zh-CN" altLang="en-US" dirty="0"/>
              <a:t>神经外胚瘤</a:t>
            </a:r>
            <a:r>
              <a:rPr lang="en-US" altLang="zh-CN" dirty="0"/>
              <a:t>) </a:t>
            </a:r>
            <a:r>
              <a:rPr lang="en-US" altLang="zh-CN" dirty="0" smtClean="0"/>
              <a:t>~1-2%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1697" y="5883924"/>
            <a:ext cx="352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Others, like melanoma, </a:t>
            </a:r>
            <a:r>
              <a:rPr lang="en-US" altLang="zh-CN" dirty="0" err="1" smtClean="0"/>
              <a:t>teratoma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653544" y="3438434"/>
            <a:ext cx="45719" cy="64633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615000" y="4671873"/>
            <a:ext cx="146697" cy="144587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Left Brace 14"/>
          <p:cNvSpPr/>
          <p:nvPr/>
        </p:nvSpPr>
        <p:spPr>
          <a:xfrm>
            <a:off x="2644610" y="1902540"/>
            <a:ext cx="76054" cy="491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Left Brace 15"/>
          <p:cNvSpPr/>
          <p:nvPr/>
        </p:nvSpPr>
        <p:spPr>
          <a:xfrm>
            <a:off x="4376174" y="1935842"/>
            <a:ext cx="76054" cy="491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3254477" y="3637929"/>
            <a:ext cx="0" cy="18871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0612" y="3986996"/>
            <a:ext cx="174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Based on the origin of cancer cell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3732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figure_02_0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0" y="927870"/>
            <a:ext cx="5571455" cy="565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24239" y="2108606"/>
            <a:ext cx="52483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This scanning electron micrograph of a </a:t>
            </a:r>
            <a:r>
              <a:rPr lang="en-US" altLang="zh-CN" sz="2000" dirty="0" smtClean="0">
                <a:latin typeface="FrutigerLTStd-Light"/>
              </a:rPr>
              <a:t>chick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corneal(</a:t>
            </a:r>
            <a:r>
              <a:rPr lang="zh-CN" altLang="en-US" sz="2000" dirty="0"/>
              <a:t>角膜</a:t>
            </a:r>
            <a:r>
              <a:rPr lang="en-US" altLang="zh-CN" sz="2000" dirty="0" smtClean="0">
                <a:latin typeface="FrutigerLTStd-Light"/>
              </a:rPr>
              <a:t>) epithelium. </a:t>
            </a:r>
          </a:p>
          <a:p>
            <a:endParaRPr lang="en-US" altLang="zh-CN" sz="2000" dirty="0">
              <a:latin typeface="FrutigerLTStd-Light"/>
            </a:endParaRPr>
          </a:p>
          <a:p>
            <a:endParaRPr lang="en-US" altLang="zh-CN" sz="2000" dirty="0" smtClean="0">
              <a:latin typeface="FrutigerLTStd-Light"/>
            </a:endParaRPr>
          </a:p>
          <a:p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Basement</a:t>
            </a:r>
            <a:r>
              <a:rPr lang="zh-CN" altLang="en-US" sz="2000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Membrane separate epithelial cells from stroma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l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 cells.</a:t>
            </a:r>
            <a:endParaRPr lang="zh-CN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2115" y="286663"/>
            <a:ext cx="6877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Basement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membranes(</a:t>
            </a:r>
            <a:r>
              <a:rPr lang="zh-CN" altLang="en-US" sz="2800" dirty="0"/>
              <a:t>基底膜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70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figure_02_0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" y="164085"/>
            <a:ext cx="4954588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05097" y="2765690"/>
            <a:ext cx="50587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The epithelium of </a:t>
            </a:r>
            <a:r>
              <a:rPr lang="en-US" altLang="zh-CN" dirty="0" smtClean="0">
                <a:latin typeface="FrutigerLTStd-Light"/>
              </a:rPr>
              <a:t>the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mouse trachea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气管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is </a:t>
            </a:r>
            <a:r>
              <a:rPr lang="en-US" altLang="zh-CN" dirty="0">
                <a:latin typeface="FrutigerLTStd-Light"/>
              </a:rPr>
              <a:t>viewed here at far higher magnification through a </a:t>
            </a:r>
            <a:r>
              <a:rPr lang="en-US" altLang="zh-CN" u="sng" dirty="0">
                <a:latin typeface="FrutigerLTStd-Light"/>
              </a:rPr>
              <a:t>transmission </a:t>
            </a:r>
            <a:r>
              <a:rPr lang="en-US" altLang="zh-CN" u="sng" dirty="0" smtClean="0">
                <a:latin typeface="FrutigerLTStd-Light"/>
              </a:rPr>
              <a:t>electron</a:t>
            </a:r>
            <a:r>
              <a:rPr lang="zh-CN" altLang="en-US" u="sng" dirty="0" smtClean="0">
                <a:latin typeface="FrutigerLTStd-Light"/>
              </a:rPr>
              <a:t> </a:t>
            </a:r>
            <a:r>
              <a:rPr lang="en-US" altLang="zh-CN" u="sng" dirty="0" smtClean="0">
                <a:latin typeface="FrutigerLTStd-Light"/>
              </a:rPr>
              <a:t>microscope</a:t>
            </a:r>
            <a:r>
              <a:rPr lang="en-US" altLang="zh-CN" dirty="0">
                <a:latin typeface="FrutigerLTStd-Light"/>
              </a:rPr>
              <a:t>. Several epithelial cells are seen above the basement membrane, while </a:t>
            </a:r>
            <a:r>
              <a:rPr lang="en-US" altLang="zh-CN" dirty="0" smtClean="0">
                <a:latin typeface="FrutigerLTStd-Light"/>
              </a:rPr>
              <a:t>below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are </a:t>
            </a:r>
            <a:r>
              <a:rPr lang="en-US" altLang="zh-CN" dirty="0">
                <a:latin typeface="FrutigerLTStd-Light"/>
              </a:rPr>
              <a:t>collagen fibrils, a fibroblast, and elastin fibers. Note that the </a:t>
            </a:r>
            <a:r>
              <a:rPr lang="en-US" altLang="zh-CN" u="sng" dirty="0">
                <a:latin typeface="FrutigerLTStd-Light"/>
              </a:rPr>
              <a:t>basement </a:t>
            </a:r>
            <a:r>
              <a:rPr lang="en-US" altLang="zh-CN" u="sng" dirty="0" smtClean="0">
                <a:latin typeface="FrutigerLTStd-Light"/>
              </a:rPr>
              <a:t>membrane</a:t>
            </a:r>
            <a:r>
              <a:rPr lang="zh-CN" altLang="en-US" u="sng" dirty="0" smtClean="0">
                <a:latin typeface="FrutigerLTStd-Light"/>
              </a:rPr>
              <a:t> </a:t>
            </a:r>
            <a:r>
              <a:rPr lang="en-US" altLang="zh-CN" u="sng" dirty="0" smtClean="0">
                <a:latin typeface="FrutigerLTStd-Light"/>
              </a:rPr>
              <a:t>is </a:t>
            </a:r>
            <a:r>
              <a:rPr lang="en-US" altLang="zh-CN" u="sng" dirty="0">
                <a:latin typeface="FrutigerLTStd-Light"/>
              </a:rPr>
              <a:t>not interrupted at the intercellular space between the epithelial cells.</a:t>
            </a:r>
            <a:endParaRPr lang="zh-CN" alt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5915629" y="751875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Basement membranes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71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figure_02_0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2" y="288544"/>
            <a:ext cx="513080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01438" y="1598628"/>
            <a:ext cx="59131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While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basement </a:t>
            </a:r>
            <a:r>
              <a:rPr lang="en-US" altLang="zh-CN" dirty="0">
                <a:latin typeface="FrutigerLTStd-Light"/>
              </a:rPr>
              <a:t>membranes cannot be detected using conventional staining techniques, </a:t>
            </a:r>
            <a:r>
              <a:rPr lang="en-US" altLang="zh-CN" dirty="0" smtClean="0">
                <a:latin typeface="FrutigerLTStd-Light"/>
              </a:rPr>
              <a:t>use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of </a:t>
            </a:r>
            <a:r>
              <a:rPr lang="en-US" altLang="zh-CN" dirty="0">
                <a:latin typeface="FrutigerLTStd-Light"/>
              </a:rPr>
              <a:t>immunofluorescence with an antibody against a basement membrane protein—in </a:t>
            </a:r>
            <a:r>
              <a:rPr lang="en-US" altLang="zh-CN" dirty="0" smtClean="0">
                <a:latin typeface="FrutigerLTStd-Light"/>
              </a:rPr>
              <a:t>this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case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laminin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 5 (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>
                <a:latin typeface="FrutigerLTStd-Light"/>
              </a:rPr>
              <a:t>—allows its visualization. The epithelial cells coating the </a:t>
            </a:r>
            <a:r>
              <a:rPr lang="en-US" altLang="zh-CN" dirty="0" smtClean="0">
                <a:latin typeface="FrutigerLTStd-Light"/>
              </a:rPr>
              <a:t>villi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绒毛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of the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mouse </a:t>
            </a:r>
            <a:r>
              <a:rPr lang="en-US" altLang="zh-CN" dirty="0">
                <a:latin typeface="FrutigerLTStd-Light"/>
              </a:rPr>
              <a:t>small intestine have been stained with an antibody against E-cadherin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 smtClean="0">
                <a:latin typeface="FrutigerLTStd-Light"/>
              </a:rPr>
              <a:t>),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while </a:t>
            </a:r>
            <a:r>
              <a:rPr lang="en-US" altLang="zh-CN" dirty="0">
                <a:latin typeface="FrutigerLTStd-Light"/>
              </a:rPr>
              <a:t>all cell nuclei are stained </a:t>
            </a:r>
            <a:r>
              <a:rPr lang="en-US" altLang="zh-CN" i="1" dirty="0">
                <a:latin typeface="FrutigerLTStd-LightItalic"/>
              </a:rPr>
              <a:t>blue. </a:t>
            </a:r>
            <a:r>
              <a:rPr lang="en-US" altLang="zh-CN" dirty="0">
                <a:latin typeface="FrutigerLTStd-Light"/>
              </a:rPr>
              <a:t>Here the </a:t>
            </a:r>
            <a:r>
              <a:rPr lang="en-US" altLang="zh-CN" dirty="0" smtClean="0">
                <a:latin typeface="FrutigerLTStd-Light"/>
              </a:rPr>
              <a:t>convoluted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卷曲的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basement </a:t>
            </a:r>
            <a:r>
              <a:rPr lang="en-US" altLang="zh-CN" dirty="0">
                <a:latin typeface="FrutigerLTStd-Light"/>
              </a:rPr>
              <a:t>membrane </a:t>
            </a:r>
            <a:r>
              <a:rPr lang="en-US" altLang="zh-CN" dirty="0" smtClean="0">
                <a:latin typeface="FrutigerLTStd-Light"/>
              </a:rPr>
              <a:t>separates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outer villus layer of epithelial cells, termed </a:t>
            </a:r>
            <a:r>
              <a:rPr lang="en-US" altLang="zh-CN" i="1" dirty="0">
                <a:latin typeface="FrutigerLTStd-LightItalic"/>
              </a:rPr>
              <a:t>enterocytes</a:t>
            </a:r>
            <a:r>
              <a:rPr lang="en-US" altLang="zh-CN" dirty="0">
                <a:latin typeface="FrutigerLTStd-Light"/>
              </a:rPr>
              <a:t>, from the </a:t>
            </a:r>
            <a:r>
              <a:rPr lang="en-US" altLang="zh-CN" dirty="0" smtClean="0">
                <a:latin typeface="FrutigerLTStd-Light"/>
              </a:rPr>
              <a:t>mesenchymal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间叶细</a:t>
            </a:r>
            <a:r>
              <a:rPr lang="zh-CN" altLang="en-US" dirty="0" smtClean="0"/>
              <a:t>胞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cells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forming </a:t>
            </a:r>
            <a:r>
              <a:rPr lang="en-US" altLang="zh-CN" dirty="0">
                <a:latin typeface="FrutigerLTStd-Light"/>
              </a:rPr>
              <a:t>the core of each villus (not stained</a:t>
            </a:r>
            <a:r>
              <a:rPr lang="en-US" altLang="zh-CN" dirty="0" smtClean="0">
                <a:latin typeface="FrutigerLTStd-Light"/>
              </a:rPr>
              <a:t>).</a:t>
            </a:r>
            <a:r>
              <a:rPr lang="zh-CN" altLang="en-US" dirty="0" smtClean="0">
                <a:latin typeface="FrutigerLTStd-Light"/>
              </a:rPr>
              <a:t> 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009137" y="585150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Basement membranes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01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figure_02_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9" y="315430"/>
            <a:ext cx="3960813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2326" y="614556"/>
            <a:ext cx="6416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Architecture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epithelial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tissues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682016" y="2021091"/>
            <a:ext cx="55773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A common organizational </a:t>
            </a:r>
            <a:r>
              <a:rPr lang="en-US" altLang="zh-CN" dirty="0" smtClean="0">
                <a:latin typeface="FrutigerLTStd-Light"/>
              </a:rPr>
              <a:t>plan describes </a:t>
            </a:r>
            <a:r>
              <a:rPr lang="en-US" altLang="zh-CN" dirty="0">
                <a:latin typeface="FrutigerLTStd-Light"/>
              </a:rPr>
              <a:t>most of the epithelial tissues in </a:t>
            </a:r>
            <a:r>
              <a:rPr lang="en-US" altLang="zh-CN" dirty="0" smtClean="0">
                <a:latin typeface="FrutigerLTStd-Light"/>
              </a:rPr>
              <a:t>the body</a:t>
            </a:r>
            <a:r>
              <a:rPr lang="en-US" altLang="zh-CN" dirty="0">
                <a:latin typeface="FrutigerLTStd-Light"/>
              </a:rPr>
              <a:t>: The mature, differentiated </a:t>
            </a:r>
            <a:r>
              <a:rPr lang="en-US" altLang="zh-CN" dirty="0" smtClean="0">
                <a:latin typeface="FrutigerLTStd-Light"/>
              </a:rPr>
              <a:t>epithelial cells </a:t>
            </a:r>
            <a:r>
              <a:rPr lang="en-US" altLang="zh-CN" dirty="0">
                <a:latin typeface="FrutigerLTStd-Light"/>
              </a:rPr>
              <a:t>are at the exposed surface of </a:t>
            </a:r>
            <a:r>
              <a:rPr lang="en-US" altLang="zh-CN" dirty="0" smtClean="0">
                <a:latin typeface="FrutigerLTStd-Light"/>
              </a:rPr>
              <a:t>an epithelium(</a:t>
            </a:r>
            <a:r>
              <a:rPr lang="zh-CN" altLang="en-US" dirty="0"/>
              <a:t>上皮</a:t>
            </a:r>
            <a:r>
              <a:rPr lang="en-US" altLang="zh-CN" dirty="0" smtClean="0">
                <a:latin typeface="FrutigerLTStd-Light"/>
              </a:rPr>
              <a:t>). </a:t>
            </a:r>
            <a:r>
              <a:rPr lang="en-US" altLang="zh-CN" dirty="0">
                <a:latin typeface="FrutigerLTStd-Light"/>
              </a:rPr>
              <a:t>In many tissues, underlying </a:t>
            </a:r>
            <a:r>
              <a:rPr lang="en-US" altLang="zh-CN" dirty="0" smtClean="0">
                <a:latin typeface="FrutigerLTStd-Light"/>
              </a:rPr>
              <a:t>these epithelia </a:t>
            </a:r>
            <a:r>
              <a:rPr lang="en-US" altLang="zh-CN" dirty="0">
                <a:latin typeface="FrutigerLTStd-Light"/>
              </a:rPr>
              <a:t>are less differentiated </a:t>
            </a:r>
            <a:r>
              <a:rPr lang="en-US" altLang="zh-CN" dirty="0" smtClean="0">
                <a:latin typeface="FrutigerLTStd-Light"/>
              </a:rPr>
              <a:t>epithelial cells</a:t>
            </a:r>
            <a:r>
              <a:rPr lang="en-US" altLang="zh-CN" dirty="0">
                <a:latin typeface="FrutigerLTStd-Light"/>
              </a:rPr>
              <a:t>, not seen in this figure.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Beneath the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epithelial cell layer lies a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basement membrane (</a:t>
            </a:r>
            <a:r>
              <a:rPr lang="zh-CN" altLang="en-US" u="sng" dirty="0" smtClean="0">
                <a:solidFill>
                  <a:srgbClr val="FF0000"/>
                </a:solidFill>
                <a:latin typeface="FrutigerLTStd-Light"/>
              </a:rPr>
              <a:t>基底膜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 smtClean="0">
                <a:latin typeface="FrutigerLTStd-Light"/>
              </a:rPr>
              <a:t>, </a:t>
            </a:r>
            <a:r>
              <a:rPr lang="en-US" altLang="zh-CN" dirty="0">
                <a:latin typeface="FrutigerLTStd-Light"/>
              </a:rPr>
              <a:t>which is </a:t>
            </a:r>
            <a:r>
              <a:rPr lang="en-US" altLang="zh-CN" dirty="0" smtClean="0">
                <a:latin typeface="FrutigerLTStd-Light"/>
              </a:rPr>
              <a:t>usually difficult </a:t>
            </a:r>
            <a:r>
              <a:rPr lang="en-US" altLang="zh-CN" dirty="0">
                <a:latin typeface="FrutigerLTStd-Light"/>
              </a:rPr>
              <a:t>to visualize in the light </a:t>
            </a:r>
            <a:r>
              <a:rPr lang="en-US" altLang="zh-CN" dirty="0" smtClean="0">
                <a:latin typeface="FrutigerLTStd-Light"/>
              </a:rPr>
              <a:t>microscope. Shown </a:t>
            </a:r>
            <a:r>
              <a:rPr lang="en-US" altLang="zh-CN" dirty="0">
                <a:latin typeface="FrutigerLTStd-Light"/>
              </a:rPr>
              <a:t>here are epithelia of (A) a </a:t>
            </a:r>
            <a:r>
              <a:rPr lang="en-US" altLang="zh-CN" dirty="0" smtClean="0">
                <a:latin typeface="FrutigerLTStd-Light"/>
              </a:rPr>
              <a:t>collecting tubule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dirty="0" smtClean="0">
                <a:latin typeface="FrutigerLTStd-Light"/>
              </a:rPr>
              <a:t>kidney(</a:t>
            </a:r>
            <a:r>
              <a:rPr lang="zh-CN" altLang="en-US" dirty="0" smtClean="0">
                <a:latin typeface="FrutigerLTStd-Light"/>
              </a:rPr>
              <a:t>肾</a:t>
            </a:r>
            <a:r>
              <a:rPr lang="en-US" altLang="zh-CN" dirty="0" smtClean="0">
                <a:latin typeface="FrutigerLTStd-Light"/>
              </a:rPr>
              <a:t>),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1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figure_02_0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" y="242824"/>
            <a:ext cx="4802188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2919" y="2984069"/>
            <a:ext cx="5058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(B) the </a:t>
            </a:r>
            <a:r>
              <a:rPr lang="en-US" altLang="zh-CN" sz="2400" dirty="0" smtClean="0">
                <a:latin typeface="FrutigerLTStd-Light"/>
              </a:rPr>
              <a:t>bronchiole(</a:t>
            </a:r>
            <a:r>
              <a:rPr lang="zh-CN" altLang="en-US" sz="2400" dirty="0"/>
              <a:t>细支气管</a:t>
            </a:r>
            <a:r>
              <a:rPr lang="en-US" altLang="zh-CN" sz="2400" dirty="0" smtClean="0">
                <a:latin typeface="FrutigerLTStd-Light"/>
              </a:rPr>
              <a:t>) of the </a:t>
            </a:r>
            <a:r>
              <a:rPr lang="en-US" altLang="zh-CN" sz="2400" dirty="0">
                <a:latin typeface="FrutigerLTStd-Light"/>
              </a:rPr>
              <a:t>lung,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89008" y="690182"/>
            <a:ext cx="6199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Architecture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epithelial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tissues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81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figure_02_0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" y="288544"/>
            <a:ext cx="4772025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18245" y="27989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(C) the </a:t>
            </a:r>
            <a:r>
              <a:rPr lang="en-US" altLang="zh-CN" sz="2400" dirty="0" smtClean="0">
                <a:latin typeface="FrutigerLTStd-Light"/>
              </a:rPr>
              <a:t>columnar</a:t>
            </a:r>
            <a:r>
              <a:rPr lang="zh-CN" altLang="en-US" sz="2400" dirty="0" smtClean="0">
                <a:latin typeface="FrutigerLTStd-Light"/>
              </a:rPr>
              <a:t>（</a:t>
            </a:r>
            <a:r>
              <a:rPr lang="zh-CN" altLang="en-US" sz="2400" dirty="0"/>
              <a:t>柱形的</a:t>
            </a:r>
            <a:r>
              <a:rPr lang="zh-CN" altLang="en-US" sz="2400" dirty="0" smtClean="0">
                <a:latin typeface="FrutigerLTStd-Light"/>
              </a:rPr>
              <a:t>）</a:t>
            </a:r>
            <a:r>
              <a:rPr lang="en-US" altLang="zh-CN" sz="2400" dirty="0" smtClean="0">
                <a:latin typeface="FrutigerLTStd-Light"/>
              </a:rPr>
              <a:t>epithelium of the gallbladder(</a:t>
            </a:r>
            <a:r>
              <a:rPr lang="zh-CN" altLang="en-US" sz="2400" dirty="0"/>
              <a:t>胆囊</a:t>
            </a:r>
            <a:r>
              <a:rPr lang="en-US" altLang="zh-CN" sz="2400" dirty="0" smtClean="0">
                <a:latin typeface="FrutigerLTStd-Light"/>
              </a:rPr>
              <a:t>)</a:t>
            </a:r>
            <a:r>
              <a:rPr lang="zh-CN" altLang="en-US" sz="2400" dirty="0" smtClean="0">
                <a:latin typeface="FrutigerLTStd-Light"/>
              </a:rPr>
              <a:t> 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587256" y="690182"/>
            <a:ext cx="6226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Architecture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epithelial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tissues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42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figure_02_04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3" y="306832"/>
            <a:ext cx="4759325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76335" y="2922310"/>
            <a:ext cx="52316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(D) the </a:t>
            </a:r>
            <a:r>
              <a:rPr lang="en-US" altLang="zh-CN" sz="2400" dirty="0" smtClean="0">
                <a:latin typeface="FrutigerLTStd-Light"/>
              </a:rPr>
              <a:t>endometrium</a:t>
            </a:r>
            <a:r>
              <a:rPr lang="zh-CN" altLang="en-US" sz="2400" dirty="0" smtClean="0">
                <a:latin typeface="FrutigerLTStd-Light"/>
              </a:rPr>
              <a:t>（</a:t>
            </a:r>
            <a:r>
              <a:rPr lang="zh-CN" altLang="en-US" sz="2400" dirty="0"/>
              <a:t>子宫内膜</a:t>
            </a:r>
            <a:r>
              <a:rPr lang="zh-CN" altLang="en-US" sz="2400" dirty="0" smtClean="0">
                <a:latin typeface="FrutigerLTStd-Light"/>
              </a:rPr>
              <a:t>）</a:t>
            </a:r>
            <a:r>
              <a:rPr lang="en-US" altLang="zh-CN" sz="2400" dirty="0" smtClean="0">
                <a:latin typeface="FrutigerLTStd-Light"/>
              </a:rPr>
              <a:t>of </a:t>
            </a:r>
            <a:r>
              <a:rPr lang="en-US" altLang="zh-CN" sz="2400" dirty="0">
                <a:latin typeface="FrutigerLTStd-Light"/>
              </a:rPr>
              <a:t>the </a:t>
            </a:r>
            <a:r>
              <a:rPr lang="en-US" altLang="zh-CN" sz="2400" dirty="0" smtClean="0">
                <a:latin typeface="FrutigerLTStd-Light"/>
              </a:rPr>
              <a:t>uterus</a:t>
            </a:r>
            <a:r>
              <a:rPr lang="zh-CN" altLang="en-US" sz="2400" dirty="0" smtClean="0">
                <a:latin typeface="FrutigerLTStd-Light"/>
              </a:rPr>
              <a:t>（</a:t>
            </a:r>
            <a:r>
              <a:rPr lang="zh-CN" altLang="en-US" sz="2400" dirty="0"/>
              <a:t>子宫</a:t>
            </a:r>
            <a:r>
              <a:rPr lang="zh-CN" altLang="en-US" sz="2400" dirty="0" smtClean="0">
                <a:latin typeface="FrutigerLTStd-Light"/>
              </a:rPr>
              <a:t>）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018" y="708470"/>
            <a:ext cx="6302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Architecture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epithelial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tissues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935308" y="4521011"/>
            <a:ext cx="5372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In each case, the </a:t>
            </a:r>
            <a:r>
              <a:rPr lang="en-US" altLang="zh-CN" dirty="0" smtClean="0">
                <a:latin typeface="FrutigerLTStd-Light"/>
              </a:rPr>
              <a:t>epithelial cells </a:t>
            </a:r>
            <a:r>
              <a:rPr lang="en-US" altLang="zh-CN" dirty="0">
                <a:latin typeface="FrutigerLTStd-Light"/>
              </a:rPr>
              <a:t>protect the underlying tissue from </a:t>
            </a:r>
            <a:r>
              <a:rPr lang="en-US" altLang="zh-CN" dirty="0" smtClean="0">
                <a:latin typeface="FrutigerLTStd-Light"/>
              </a:rPr>
              <a:t>the contents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i="1" dirty="0">
                <a:latin typeface="FrutigerLTStd-LightItalic"/>
              </a:rPr>
              <a:t>lumen </a:t>
            </a:r>
            <a:r>
              <a:rPr lang="en-US" altLang="zh-CN" dirty="0">
                <a:latin typeface="FrutigerLTStd-Light"/>
              </a:rPr>
              <a:t>(cavity) that they </a:t>
            </a:r>
            <a:r>
              <a:rPr lang="en-US" altLang="zh-CN" dirty="0" smtClean="0">
                <a:latin typeface="FrutigerLTStd-Light"/>
              </a:rPr>
              <a:t>are lining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026" y="1348278"/>
            <a:ext cx="1052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The majority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~90%</a:t>
            </a:r>
            <a:r>
              <a:rPr lang="zh-CN" altLang="en-US" sz="2400" dirty="0" smtClean="0"/>
              <a:t> ）</a:t>
            </a:r>
            <a:r>
              <a:rPr lang="en-US" altLang="zh-CN" sz="2400" dirty="0" smtClean="0"/>
              <a:t>of human tumors arise from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epithelial</a:t>
            </a:r>
            <a:r>
              <a:rPr lang="en-US" altLang="zh-CN" sz="2400" dirty="0" smtClean="0"/>
              <a:t> (</a:t>
            </a:r>
            <a:r>
              <a:rPr lang="zh-CN" altLang="en-US" sz="2400" dirty="0"/>
              <a:t>上</a:t>
            </a:r>
            <a:r>
              <a:rPr lang="zh-CN" altLang="en-US" sz="2400" dirty="0" smtClean="0"/>
              <a:t>皮</a:t>
            </a:r>
            <a:r>
              <a:rPr lang="en-US" altLang="zh-CN" sz="2400" dirty="0" smtClean="0"/>
              <a:t>) tissues. These types of cancer are named as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carcinoma 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上皮肿</a:t>
            </a:r>
            <a:r>
              <a:rPr lang="zh-CN" altLang="en-US" sz="2400" dirty="0" smtClean="0"/>
              <a:t>瘤，也称为癌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025" y="2882970"/>
            <a:ext cx="10523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Epithelial of the lungs, liver, gallbladder, pancreases, esophagus, stomach, and intestine all derived from the inner cell layer, the endoderm</a:t>
            </a:r>
            <a:r>
              <a:rPr lang="en-US" altLang="zh-CN" sz="2400" dirty="0"/>
              <a:t>; Skin arises from the outer embryonic cell layer, termed </a:t>
            </a:r>
            <a:r>
              <a:rPr lang="en-US" altLang="zh-CN" sz="2400" dirty="0" smtClean="0"/>
              <a:t>the </a:t>
            </a:r>
            <a:r>
              <a:rPr lang="en-US" altLang="zh-CN" sz="2400" b="1" dirty="0"/>
              <a:t>ectoderm</a:t>
            </a:r>
            <a:r>
              <a:rPr lang="en-US" altLang="zh-CN" sz="2400" dirty="0"/>
              <a:t>, while the ovaries originate </a:t>
            </a:r>
            <a:r>
              <a:rPr lang="en-US" altLang="zh-CN" sz="2400" dirty="0" err="1"/>
              <a:t>embryologically</a:t>
            </a:r>
            <a:r>
              <a:rPr lang="en-US" altLang="zh-CN" sz="2400" dirty="0"/>
              <a:t> from the middle layer, </a:t>
            </a:r>
            <a:r>
              <a:rPr lang="en-US" altLang="zh-CN" sz="2400" dirty="0" smtClean="0"/>
              <a:t>the </a:t>
            </a:r>
            <a:r>
              <a:rPr lang="en-US" altLang="zh-CN" sz="2400" b="1" dirty="0" smtClean="0"/>
              <a:t>mesoderm </a:t>
            </a:r>
            <a:r>
              <a:rPr lang="en-US" altLang="zh-CN" sz="2400" dirty="0"/>
              <a:t>(Figure 2.5). </a:t>
            </a:r>
            <a:r>
              <a:rPr lang="en-US" altLang="zh-CN" sz="2400" u="sng" dirty="0"/>
              <a:t>Therefore, in the case of carcinomas, </a:t>
            </a:r>
            <a:r>
              <a:rPr lang="en-US" altLang="zh-CN" sz="2400" u="sng" dirty="0" err="1"/>
              <a:t>histopathological</a:t>
            </a:r>
            <a:r>
              <a:rPr lang="en-US" altLang="zh-CN" sz="2400" u="sng" dirty="0"/>
              <a:t> </a:t>
            </a:r>
            <a:r>
              <a:rPr lang="en-US" altLang="zh-CN" sz="2400" u="sng" dirty="0" smtClean="0"/>
              <a:t>classification is </a:t>
            </a:r>
            <a:r>
              <a:rPr lang="en-US" altLang="zh-CN" sz="2400" u="sng" dirty="0"/>
              <a:t>not informed by the developmental history of the tissue of origin.</a:t>
            </a:r>
            <a:endParaRPr lang="en-US" altLang="zh-CN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359231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5430" y="543822"/>
            <a:ext cx="507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Outline of today`s lecture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8499" y="1838732"/>
            <a:ext cx="109326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1, Tumor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arise from normal tissues</a:t>
            </a:r>
            <a:r>
              <a:rPr lang="zh-CN" altLang="en-US" sz="2800" dirty="0" smtClean="0"/>
              <a:t> （肿瘤起源于正常细胞）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2, Tumor classification and typical examples</a:t>
            </a:r>
            <a:r>
              <a:rPr lang="zh-CN" altLang="en-US" sz="2800" dirty="0" smtClean="0"/>
              <a:t> （肿瘤分类及典型代表）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3, Monoclonal growth of tumors</a:t>
            </a:r>
            <a:r>
              <a:rPr lang="zh-CN" altLang="en-US" sz="2800" dirty="0" smtClean="0"/>
              <a:t>（肿瘤本质是单细胞克隆增殖）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4, Cancer metabolism</a:t>
            </a:r>
            <a:r>
              <a:rPr lang="zh-CN" altLang="en-US" sz="2800" dirty="0" smtClean="0"/>
              <a:t>（癌症代谢）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5, Mutagens</a:t>
            </a:r>
            <a:r>
              <a:rPr lang="zh-CN" altLang="en-US" sz="2800" dirty="0"/>
              <a:t>（诱变剂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and carcinogens</a:t>
            </a:r>
            <a:r>
              <a:rPr lang="zh-CN" altLang="en-US" sz="2800" dirty="0" smtClean="0"/>
              <a:t>（致癌剂）</a:t>
            </a: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7175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figure_02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29" y="937977"/>
            <a:ext cx="8520113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8182" y="5519172"/>
            <a:ext cx="91645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Ectoderm(</a:t>
            </a:r>
            <a:r>
              <a:rPr lang="zh-CN" altLang="en-US" dirty="0" smtClean="0"/>
              <a:t>外胚层</a:t>
            </a:r>
            <a:r>
              <a:rPr lang="en-US" altLang="zh-CN" dirty="0" smtClean="0"/>
              <a:t>): Skin and nervous system;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Mesoderm(</a:t>
            </a:r>
            <a:r>
              <a:rPr lang="zh-CN" altLang="en-US" dirty="0" smtClean="0"/>
              <a:t>中胚层</a:t>
            </a:r>
            <a:r>
              <a:rPr lang="en-US" altLang="zh-CN" dirty="0" smtClean="0"/>
              <a:t>): connective tissues, including bone, muscle, and blood forming cells;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Endoderm(</a:t>
            </a:r>
            <a:r>
              <a:rPr lang="zh-CN" altLang="en-US" dirty="0" smtClean="0"/>
              <a:t>内胚层</a:t>
            </a:r>
            <a:r>
              <a:rPr lang="en-US" altLang="zh-CN" dirty="0" smtClean="0"/>
              <a:t>): gut and derived outpouchings, including lung, pancreases(</a:t>
            </a:r>
            <a:r>
              <a:rPr lang="zh-CN" altLang="en-US" dirty="0" smtClean="0"/>
              <a:t>胰腺</a:t>
            </a:r>
            <a:r>
              <a:rPr lang="en-US" altLang="zh-CN" dirty="0" smtClean="0"/>
              <a:t>), and liver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992122" y="226147"/>
            <a:ext cx="5981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Embryonic cell layers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65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3359" y="2202885"/>
            <a:ext cx="1006754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Most carcinomas fall into two major categories that reflect the two major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biological functions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associated with epithelia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Table 2.1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 Some epithelial sheets serve largely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to seal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cavity or channel that they line and to protect the underlying cell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populations (</a:t>
            </a:r>
            <a:r>
              <a:rPr lang="en-US" altLang="zh-CN" dirty="0" smtClean="0">
                <a:solidFill>
                  <a:srgbClr val="1271FF"/>
                </a:solidFill>
                <a:latin typeface="UtopiaStd-Semibold"/>
              </a:rPr>
              <a:t>Figure 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2.6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 Tumors that arise from epithelial cells forming these protective cell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layers are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termed </a:t>
            </a:r>
            <a:r>
              <a:rPr lang="en-US" altLang="zh-CN" b="1" dirty="0">
                <a:solidFill>
                  <a:srgbClr val="000000"/>
                </a:solidFill>
                <a:latin typeface="UtopiaStd-Bold"/>
              </a:rPr>
              <a:t>squamous cell </a:t>
            </a:r>
            <a:r>
              <a:rPr lang="en-US" altLang="zh-CN" b="1" dirty="0" smtClean="0">
                <a:solidFill>
                  <a:srgbClr val="000000"/>
                </a:solidFill>
                <a:latin typeface="UtopiaStd-Bold"/>
              </a:rPr>
              <a:t>carcinomas</a:t>
            </a:r>
            <a:r>
              <a:rPr lang="zh-CN" altLang="en-US" b="1" dirty="0" smtClean="0">
                <a:solidFill>
                  <a:srgbClr val="000000"/>
                </a:solidFill>
                <a:latin typeface="UtopiaStd-Bold"/>
              </a:rPr>
              <a:t>（</a:t>
            </a:r>
            <a:r>
              <a:rPr lang="zh-CN" altLang="en-US" dirty="0"/>
              <a:t>鳞状细胞癌</a:t>
            </a:r>
            <a:r>
              <a:rPr lang="zh-CN" altLang="en-US" b="1" dirty="0" smtClean="0">
                <a:solidFill>
                  <a:srgbClr val="000000"/>
                </a:solidFill>
                <a:latin typeface="UtopiaStd-Bold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.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For example, the epithelial cells lining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the skin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UtopiaStd-Bold"/>
              </a:rPr>
              <a:t>keratinocytes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 and most of the oral cavity spawn tumors of this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type. Many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epithelia also contain specialized cells that secrete substances into the ducts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or cavities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that they line. This class of epithelial cells generates </a:t>
            </a:r>
            <a:r>
              <a:rPr lang="en-US" altLang="zh-CN" b="1" dirty="0" smtClean="0">
                <a:solidFill>
                  <a:srgbClr val="000000"/>
                </a:solidFill>
                <a:latin typeface="UtopiaStd-Bold"/>
              </a:rPr>
              <a:t>adenocarcinomas</a:t>
            </a:r>
            <a:r>
              <a:rPr lang="zh-CN" altLang="en-US" b="1" dirty="0" smtClean="0">
                <a:solidFill>
                  <a:srgbClr val="000000"/>
                </a:solidFill>
                <a:latin typeface="UtopiaStd-Bold"/>
              </a:rPr>
              <a:t>（</a:t>
            </a:r>
            <a:r>
              <a:rPr lang="zh-CN" altLang="en-US" dirty="0"/>
              <a:t>腺癌</a:t>
            </a:r>
            <a:r>
              <a:rPr lang="zh-CN" altLang="en-US" b="1" dirty="0" smtClean="0">
                <a:solidFill>
                  <a:srgbClr val="000000"/>
                </a:solidFill>
                <a:latin typeface="UtopiaStd-Bold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.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 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8724" y="992077"/>
            <a:ext cx="1095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The majority of human tumors arise from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epithelial</a:t>
            </a:r>
            <a:r>
              <a:rPr lang="en-US" altLang="zh-CN" sz="2400" dirty="0" smtClean="0"/>
              <a:t> tissues. These types of cancer are named as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carcinoma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4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 descr="table_02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0" y="1061884"/>
            <a:ext cx="9980807" cy="480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572" y="42035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食管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090" y="47326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子宫内膜</a:t>
            </a:r>
          </a:p>
        </p:txBody>
      </p:sp>
      <p:sp>
        <p:nvSpPr>
          <p:cNvPr id="5" name="Rectangle 4"/>
          <p:cNvSpPr/>
          <p:nvPr/>
        </p:nvSpPr>
        <p:spPr>
          <a:xfrm>
            <a:off x="3984972" y="309420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鼻腔</a:t>
            </a:r>
            <a:endParaRPr lang="zh-CN" alt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984974" y="336716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口咽</a:t>
            </a:r>
            <a:endParaRPr lang="zh-CN" alt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204807" y="359918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33333"/>
                </a:solidFill>
                <a:latin typeface="arial" panose="020B0604020202020204" pitchFamily="34" charset="0"/>
              </a:rPr>
              <a:t>喉</a:t>
            </a:r>
            <a:endParaRPr lang="zh-CN" alt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87674" y="445899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子宫颈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068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figure_02_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18" y="1324595"/>
            <a:ext cx="8531225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41387" y="192325"/>
            <a:ext cx="9076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2.6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Epithelia and derived carcinomas</a:t>
            </a:r>
            <a:endParaRPr lang="zh-CN" alt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41429" y="4655670"/>
            <a:ext cx="104223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Normal squamous(</a:t>
            </a:r>
            <a:r>
              <a:rPr lang="zh-CN" altLang="en-US" dirty="0"/>
              <a:t>鳞状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cells are often flattened </a:t>
            </a:r>
            <a:r>
              <a:rPr lang="en-US" altLang="zh-CN" dirty="0" smtClean="0">
                <a:latin typeface="FrutigerLTStd-Light"/>
              </a:rPr>
              <a:t>and function </a:t>
            </a:r>
            <a:r>
              <a:rPr lang="en-US" altLang="zh-CN" dirty="0">
                <a:latin typeface="FrutigerLTStd-Light"/>
              </a:rPr>
              <a:t>to protect the epithelium and underlying tissue from </a:t>
            </a:r>
            <a:r>
              <a:rPr lang="en-US" altLang="zh-CN" dirty="0" smtClean="0">
                <a:latin typeface="FrutigerLTStd-Light"/>
              </a:rPr>
              <a:t>the contents </a:t>
            </a:r>
            <a:r>
              <a:rPr lang="en-US" altLang="zh-CN" dirty="0">
                <a:latin typeface="FrutigerLTStd-Light"/>
              </a:rPr>
              <a:t>of the lumen or, in the case of skin, from the </a:t>
            </a:r>
            <a:r>
              <a:rPr lang="en-US" altLang="zh-CN" dirty="0" smtClean="0">
                <a:latin typeface="FrutigerLTStd-Light"/>
              </a:rPr>
              <a:t>outside world</a:t>
            </a:r>
            <a:r>
              <a:rPr lang="en-US" altLang="zh-CN" dirty="0">
                <a:latin typeface="FrutigerLTStd-Light"/>
              </a:rPr>
              <a:t>. The squamous epithelia of the cervix of the </a:t>
            </a:r>
            <a:r>
              <a:rPr lang="en-US" altLang="zh-CN" u="sng" dirty="0" smtClean="0">
                <a:latin typeface="FrutigerLTStd-Light"/>
              </a:rPr>
              <a:t>uterus</a:t>
            </a:r>
            <a:r>
              <a:rPr lang="zh-CN" altLang="en-US" u="sng" dirty="0" smtClean="0">
                <a:latin typeface="FrutigerLTStd-Light"/>
              </a:rPr>
              <a:t>（</a:t>
            </a:r>
            <a:r>
              <a:rPr lang="zh-CN" altLang="en-US" u="sng" dirty="0"/>
              <a:t>子宫</a:t>
            </a:r>
            <a:r>
              <a:rPr lang="zh-CN" altLang="en-US" u="sng" dirty="0" smtClean="0">
                <a:latin typeface="FrutigerLTStd-Light"/>
              </a:rPr>
              <a:t>）</a:t>
            </a:r>
            <a:r>
              <a:rPr lang="en-US" altLang="zh-CN" u="sng" dirty="0" smtClean="0">
                <a:latin typeface="FrutigerLTStd-Light"/>
              </a:rPr>
              <a:t>(</a:t>
            </a:r>
            <a:r>
              <a:rPr lang="en-US" altLang="zh-CN" i="1" u="sng" dirty="0">
                <a:latin typeface="FrutigerLTStd-LightItalic"/>
              </a:rPr>
              <a:t>left</a:t>
            </a:r>
            <a:r>
              <a:rPr lang="en-US" altLang="zh-CN" u="sng" dirty="0">
                <a:latin typeface="FrutigerLTStd-Light"/>
              </a:rPr>
              <a:t>) </a:t>
            </a:r>
            <a:r>
              <a:rPr lang="en-US" altLang="zh-CN" dirty="0" smtClean="0">
                <a:latin typeface="FrutigerLTStd-Light"/>
              </a:rPr>
              <a:t>and the </a:t>
            </a:r>
            <a:r>
              <a:rPr lang="en-US" altLang="zh-CN" u="sng" dirty="0">
                <a:latin typeface="FrutigerLTStd-Light"/>
              </a:rPr>
              <a:t>skin (</a:t>
            </a:r>
            <a:r>
              <a:rPr lang="en-US" altLang="zh-CN" i="1" u="sng" dirty="0">
                <a:latin typeface="FrutigerLTStd-LightItalic"/>
              </a:rPr>
              <a:t>right</a:t>
            </a:r>
            <a:r>
              <a:rPr lang="en-US" altLang="zh-CN" u="sng" dirty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are organized quite similarly, with mature </a:t>
            </a:r>
            <a:r>
              <a:rPr lang="en-US" altLang="zh-CN" dirty="0" smtClean="0">
                <a:latin typeface="FrutigerLTStd-Light"/>
              </a:rPr>
              <a:t>flattened cells </a:t>
            </a:r>
            <a:r>
              <a:rPr lang="en-US" altLang="zh-CN" dirty="0">
                <a:latin typeface="FrutigerLTStd-Light"/>
              </a:rPr>
              <a:t>at the surface being continually shed (for example, the </a:t>
            </a:r>
            <a:r>
              <a:rPr lang="en-US" altLang="zh-CN" dirty="0" smtClean="0">
                <a:latin typeface="FrutigerLTStd-Light"/>
              </a:rPr>
              <a:t>dead keratinocytes </a:t>
            </a:r>
            <a:r>
              <a:rPr lang="en-US" altLang="zh-CN" dirty="0">
                <a:latin typeface="FrutigerLTStd-Light"/>
              </a:rPr>
              <a:t>of the skin) and replaced by less </a:t>
            </a:r>
            <a:r>
              <a:rPr lang="en-US" altLang="zh-CN" dirty="0" smtClean="0">
                <a:latin typeface="FrutigerLTStd-Light"/>
              </a:rPr>
              <a:t>differentiated</a:t>
            </a:r>
            <a:r>
              <a:rPr lang="en-US" altLang="zh-CN" dirty="0"/>
              <a:t> cells that move upward and proceed to </a:t>
            </a:r>
            <a:r>
              <a:rPr lang="en-US" altLang="zh-CN" dirty="0" smtClean="0"/>
              <a:t>differentiate.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797335" y="1139929"/>
            <a:ext cx="171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uterus</a:t>
            </a:r>
            <a:r>
              <a:rPr lang="zh-CN" altLang="en-US" b="1" dirty="0"/>
              <a:t>（子宫）</a:t>
            </a:r>
          </a:p>
        </p:txBody>
      </p:sp>
      <p:sp>
        <p:nvSpPr>
          <p:cNvPr id="7" name="Rectangle 6"/>
          <p:cNvSpPr/>
          <p:nvPr/>
        </p:nvSpPr>
        <p:spPr>
          <a:xfrm>
            <a:off x="7453507" y="1142201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skin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19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figure_02_0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73" y="928048"/>
            <a:ext cx="5063018" cy="544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22772" y="3051969"/>
            <a:ext cx="59464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In this carcinoma </a:t>
            </a:r>
            <a:r>
              <a:rPr lang="en-US" altLang="zh-CN" sz="2000" dirty="0">
                <a:latin typeface="FrutigerLTStd-Light"/>
              </a:rPr>
              <a:t>of the </a:t>
            </a:r>
            <a:r>
              <a:rPr lang="en-US" altLang="zh-CN" sz="2000" dirty="0" smtClean="0">
                <a:latin typeface="FrutigerLTStd-Light"/>
              </a:rPr>
              <a:t>esophagus(</a:t>
            </a:r>
            <a:r>
              <a:rPr lang="zh-CN" altLang="en-US" sz="2000" dirty="0"/>
              <a:t>食管</a:t>
            </a:r>
            <a:r>
              <a:rPr lang="en-US" altLang="zh-CN" sz="2000" dirty="0" smtClean="0">
                <a:latin typeface="FrutigerLTStd-Light"/>
              </a:rPr>
              <a:t>), </a:t>
            </a:r>
            <a:r>
              <a:rPr lang="en-US" altLang="zh-CN" sz="2000" dirty="0">
                <a:latin typeface="FrutigerLTStd-Light"/>
              </a:rPr>
              <a:t>large tongues of malignant </a:t>
            </a:r>
            <a:r>
              <a:rPr lang="en-US" altLang="zh-CN" sz="2000" dirty="0" smtClean="0">
                <a:latin typeface="FrutigerLTStd-Light"/>
              </a:rPr>
              <a:t>squamous epithelial </a:t>
            </a:r>
            <a:r>
              <a:rPr lang="en-US" altLang="zh-CN" sz="2000" dirty="0">
                <a:latin typeface="FrutigerLTStd-Light"/>
              </a:rPr>
              <a:t>cells are invading the underlying </a:t>
            </a:r>
            <a:r>
              <a:rPr lang="en-US" altLang="zh-CN" sz="2000" dirty="0" smtClean="0">
                <a:latin typeface="FrutigerLTStd-Light"/>
              </a:rPr>
              <a:t>stromal/mesenchymal tissue.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313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figure_02_0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4" y="238456"/>
            <a:ext cx="4411663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86734" y="2518037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FrutigerLTStd-Light"/>
              </a:rPr>
              <a:t>These adenocarcinomas </a:t>
            </a:r>
            <a:r>
              <a:rPr lang="en-US" altLang="zh-CN" sz="2000" dirty="0" smtClean="0">
                <a:latin typeface="FrutigerLTStd-Light"/>
              </a:rPr>
              <a:t>of the </a:t>
            </a:r>
            <a:r>
              <a:rPr lang="en-US" altLang="zh-CN" sz="2000" dirty="0">
                <a:latin typeface="FrutigerLTStd-Light"/>
              </a:rPr>
              <a:t>stomach (</a:t>
            </a:r>
            <a:r>
              <a:rPr lang="en-US" altLang="zh-CN" sz="2000" i="1" dirty="0">
                <a:latin typeface="FrutigerLTStd-LightItalic"/>
              </a:rPr>
              <a:t>upper panel</a:t>
            </a:r>
            <a:r>
              <a:rPr lang="en-US" altLang="zh-CN" sz="2000" dirty="0">
                <a:latin typeface="FrutigerLTStd-Light"/>
              </a:rPr>
              <a:t>) and colon (</a:t>
            </a:r>
            <a:r>
              <a:rPr lang="en-US" altLang="zh-CN" sz="2000" i="1" dirty="0">
                <a:latin typeface="FrutigerLTStd-LightItalic"/>
              </a:rPr>
              <a:t>lower panel</a:t>
            </a:r>
            <a:r>
              <a:rPr lang="en-US" altLang="zh-CN" sz="2000" dirty="0">
                <a:latin typeface="FrutigerLTStd-Light"/>
              </a:rPr>
              <a:t>) show </a:t>
            </a:r>
            <a:r>
              <a:rPr lang="en-US" altLang="zh-CN" sz="2000" dirty="0" smtClean="0">
                <a:latin typeface="FrutigerLTStd-Light"/>
              </a:rPr>
              <a:t>multiple ductal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导</a:t>
            </a:r>
            <a:r>
              <a:rPr lang="zh-CN" altLang="en-US" sz="2000" dirty="0" smtClean="0"/>
              <a:t>管的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elements</a:t>
            </a:r>
            <a:r>
              <a:rPr lang="en-US" altLang="zh-CN" sz="2000" dirty="0">
                <a:latin typeface="FrutigerLTStd-Light"/>
              </a:rPr>
              <a:t>, which are clear indications of their </a:t>
            </a:r>
            <a:r>
              <a:rPr lang="en-US" altLang="zh-CN" sz="2000" dirty="0" smtClean="0">
                <a:latin typeface="FrutigerLTStd-Light"/>
              </a:rPr>
              <a:t>derivation from </a:t>
            </a:r>
            <a:r>
              <a:rPr lang="en-US" altLang="zh-CN" sz="2000" dirty="0">
                <a:latin typeface="FrutigerLTStd-Light"/>
              </a:rPr>
              <a:t>secretory epithelia such as those in panel C.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31444" y="1592958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FrutigerLTStd-Light"/>
              </a:rPr>
              <a:t>stomach</a:t>
            </a:r>
            <a:endParaRPr lang="zh-CN" alt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38436" y="4515862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FrutigerLTStd-Light"/>
              </a:rPr>
              <a:t>colon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29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7048" y="1296538"/>
            <a:ext cx="105180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The remainder of malignant tumors arise from </a:t>
            </a:r>
            <a:r>
              <a:rPr lang="en-US" altLang="zh-CN" sz="2400" dirty="0" err="1">
                <a:solidFill>
                  <a:srgbClr val="000000"/>
                </a:solidFill>
                <a:latin typeface="UtopiaStd-Regular"/>
              </a:rPr>
              <a:t>nonepithelial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 tissues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throughout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body. The first major class of </a:t>
            </a:r>
            <a:r>
              <a:rPr lang="en-US" altLang="zh-CN" sz="2400" dirty="0" err="1">
                <a:solidFill>
                  <a:srgbClr val="000000"/>
                </a:solidFill>
                <a:latin typeface="UtopiaStd-Regular"/>
              </a:rPr>
              <a:t>nonepithelial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 cancers derive from the various </a:t>
            </a:r>
            <a:r>
              <a:rPr lang="en-US" altLang="zh-CN" sz="2400" u="sng" dirty="0" smtClean="0">
                <a:solidFill>
                  <a:srgbClr val="000000"/>
                </a:solidFill>
                <a:latin typeface="UtopiaStd-Regular"/>
              </a:rPr>
              <a:t>connective</a:t>
            </a:r>
            <a:r>
              <a:rPr lang="zh-CN" altLang="en-US" sz="2400" u="sng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u="sng" dirty="0" smtClean="0">
                <a:solidFill>
                  <a:srgbClr val="000000"/>
                </a:solidFill>
                <a:latin typeface="UtopiaStd-Regular"/>
              </a:rPr>
              <a:t>tissues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, all of which share a common origin in the mesoderm of the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embryo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(</a:t>
            </a:r>
            <a:r>
              <a:rPr lang="en-US" altLang="zh-CN" sz="2400" dirty="0" smtClean="0">
                <a:solidFill>
                  <a:srgbClr val="1271FF"/>
                </a:solidFill>
                <a:latin typeface="UtopiaStd-Semibold"/>
              </a:rPr>
              <a:t>Table 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2.2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). These tumors, the </a:t>
            </a:r>
            <a:r>
              <a:rPr lang="en-US" altLang="zh-CN" sz="2800" b="1" u="sng" dirty="0" smtClean="0">
                <a:solidFill>
                  <a:srgbClr val="FF0000"/>
                </a:solidFill>
                <a:latin typeface="UtopiaStd-Bold"/>
              </a:rPr>
              <a:t>sarcomas</a:t>
            </a:r>
            <a:r>
              <a:rPr lang="en-US" altLang="zh-CN" sz="2400" b="1" u="sng" dirty="0" smtClean="0">
                <a:solidFill>
                  <a:srgbClr val="000000"/>
                </a:solidFill>
                <a:latin typeface="UtopiaStd-Bold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Bold"/>
              </a:rPr>
              <a:t>(</a:t>
            </a:r>
            <a:r>
              <a:rPr lang="zh-CN" altLang="en-US" sz="2400" dirty="0"/>
              <a:t>肉瘤</a:t>
            </a:r>
            <a:r>
              <a:rPr lang="en-US" altLang="zh-CN" sz="2400" dirty="0" smtClean="0">
                <a:solidFill>
                  <a:srgbClr val="000000"/>
                </a:solidFill>
                <a:latin typeface="UtopiaStd-Bold"/>
              </a:rPr>
              <a:t>)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, 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constitute only about </a:t>
            </a:r>
            <a:r>
              <a:rPr lang="en-US" altLang="zh-CN" sz="3200" b="1" u="sng" dirty="0">
                <a:solidFill>
                  <a:srgbClr val="FF0000"/>
                </a:solidFill>
                <a:latin typeface="UtopiaStd-Regular"/>
              </a:rPr>
              <a:t>1%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 of the </a:t>
            </a:r>
            <a:r>
              <a:rPr lang="en-US" altLang="zh-CN" sz="2400" u="sng" dirty="0" smtClean="0">
                <a:solidFill>
                  <a:srgbClr val="000000"/>
                </a:solidFill>
                <a:latin typeface="UtopiaStd-Regular"/>
              </a:rPr>
              <a:t>tumors</a:t>
            </a:r>
            <a:r>
              <a:rPr lang="zh-CN" altLang="en-US" sz="2400" u="sng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u="sng" dirty="0" smtClean="0">
                <a:solidFill>
                  <a:srgbClr val="000000"/>
                </a:solidFill>
                <a:latin typeface="UtopiaStd-Regular"/>
              </a:rPr>
              <a:t>encountered </a:t>
            </a:r>
            <a:r>
              <a:rPr lang="en-US" altLang="zh-CN" sz="2400" u="sng" dirty="0">
                <a:solidFill>
                  <a:srgbClr val="000000"/>
                </a:solidFill>
                <a:latin typeface="UtopiaStd-Regular"/>
              </a:rPr>
              <a:t>in the oncology clinic.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Sarcomas derive from a variety of </a:t>
            </a:r>
            <a:r>
              <a:rPr lang="en-US" altLang="zh-CN" sz="2400" b="1" dirty="0" smtClean="0">
                <a:solidFill>
                  <a:srgbClr val="000000"/>
                </a:solidFill>
                <a:latin typeface="UtopiaStd-Bold"/>
              </a:rPr>
              <a:t>mesenchymal</a:t>
            </a:r>
            <a:r>
              <a:rPr lang="en-US" altLang="zh-CN" sz="2400" dirty="0" smtClean="0">
                <a:solidFill>
                  <a:srgbClr val="000000"/>
                </a:solidFill>
                <a:latin typeface="UtopiaStd-Bold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UtopiaStd-Bold"/>
              </a:rPr>
              <a:t>间充</a:t>
            </a:r>
            <a:r>
              <a:rPr lang="zh-CN" altLang="en-US" sz="2400" dirty="0" smtClean="0">
                <a:solidFill>
                  <a:srgbClr val="000000"/>
                </a:solidFill>
                <a:latin typeface="UtopiaStd-Bold"/>
              </a:rPr>
              <a:t>质细</a:t>
            </a:r>
            <a:r>
              <a:rPr lang="zh-CN" altLang="en-US" sz="2400" dirty="0">
                <a:solidFill>
                  <a:srgbClr val="000000"/>
                </a:solidFill>
                <a:latin typeface="UtopiaStd-Bold"/>
              </a:rPr>
              <a:t>胞</a:t>
            </a:r>
            <a:r>
              <a:rPr lang="en-US" altLang="zh-CN" sz="2400" dirty="0" smtClean="0">
                <a:solidFill>
                  <a:srgbClr val="000000"/>
                </a:solidFill>
                <a:latin typeface="UtopiaStd-Bold"/>
              </a:rPr>
              <a:t>)</a:t>
            </a:r>
            <a:r>
              <a:rPr lang="en-US" altLang="zh-CN" sz="2400" b="1" dirty="0" smtClean="0">
                <a:solidFill>
                  <a:srgbClr val="000000"/>
                </a:solidFill>
                <a:latin typeface="UtopiaStd-Bold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cell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types.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075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table_02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08" y="1011563"/>
            <a:ext cx="8757693" cy="4773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1620" y="511408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软骨细胞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00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figure_02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59" y="814366"/>
            <a:ext cx="6742949" cy="576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83686" y="229591"/>
            <a:ext cx="8249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2.7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Mesenchymal </a:t>
            </a:r>
            <a:r>
              <a:rPr lang="en-US" altLang="zh-CN" sz="3200" b="1" dirty="0" smtClean="0">
                <a:solidFill>
                  <a:srgbClr val="000000"/>
                </a:solidFill>
                <a:latin typeface="FrutigerLTStd-Bold"/>
              </a:rPr>
              <a:t>tumors (Sarcoma)</a:t>
            </a:r>
            <a:endParaRPr lang="zh-CN" alt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431280" y="4269105"/>
            <a:ext cx="4440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</a:t>
            </a:r>
            <a:r>
              <a:rPr lang="en-US" altLang="zh-CN" dirty="0" smtClean="0">
                <a:latin typeface="FrutigerLTStd-Light"/>
              </a:rPr>
              <a:t>A) Osteosarcoma (</a:t>
            </a:r>
            <a:r>
              <a:rPr lang="zh-CN" altLang="en-US" dirty="0"/>
              <a:t>骨肉瘤</a:t>
            </a:r>
            <a:r>
              <a:rPr lang="en-US" altLang="zh-CN" dirty="0" smtClean="0">
                <a:latin typeface="FrutigerLTStd-Light"/>
              </a:rPr>
              <a:t>)  </a:t>
            </a:r>
          </a:p>
          <a:p>
            <a:r>
              <a:rPr lang="en-US" altLang="zh-CN" dirty="0" smtClean="0">
                <a:latin typeface="FrutigerLTStd-Light"/>
              </a:rPr>
              <a:t>(B) </a:t>
            </a:r>
            <a:r>
              <a:rPr lang="en-US" altLang="zh-CN" dirty="0" err="1" smtClean="0">
                <a:latin typeface="FrutigerLTStd-Light"/>
              </a:rPr>
              <a:t>liposarcoma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zh-CN" altLang="en-US" dirty="0"/>
              <a:t>脂肪肉瘤</a:t>
            </a:r>
            <a:r>
              <a:rPr lang="en-US" altLang="zh-CN" dirty="0" smtClean="0">
                <a:latin typeface="FrutigerLTStd-Light"/>
              </a:rPr>
              <a:t>)</a:t>
            </a:r>
          </a:p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C) </a:t>
            </a:r>
            <a:r>
              <a:rPr lang="en-US" altLang="zh-CN" dirty="0" err="1" smtClean="0">
                <a:latin typeface="FrutigerLTStd-Light"/>
              </a:rPr>
              <a:t>leiomyosarcoma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zh-CN" altLang="en-US" dirty="0"/>
              <a:t>平滑肌肉瘤</a:t>
            </a:r>
            <a:r>
              <a:rPr lang="en-US" altLang="zh-CN" dirty="0" smtClean="0">
                <a:latin typeface="FrutigerLTStd-Light"/>
              </a:rPr>
              <a:t>)</a:t>
            </a:r>
          </a:p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D) </a:t>
            </a:r>
            <a:r>
              <a:rPr lang="en-US" altLang="zh-CN" dirty="0" err="1" smtClean="0">
                <a:latin typeface="FrutigerLTStd-Light"/>
              </a:rPr>
              <a:t>Rhabdomyosarcoma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zh-CN" altLang="en-US" dirty="0"/>
              <a:t>横纹肌肉瘤</a:t>
            </a:r>
            <a:r>
              <a:rPr lang="en-US" altLang="zh-CN" dirty="0" smtClean="0">
                <a:latin typeface="FrutigerLTStd-Light"/>
              </a:rPr>
              <a:t>)</a:t>
            </a:r>
          </a:p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E) </a:t>
            </a:r>
            <a:r>
              <a:rPr lang="en-US" altLang="zh-CN" dirty="0" err="1" smtClean="0">
                <a:latin typeface="FrutigerLTStd-Light"/>
              </a:rPr>
              <a:t>Hemangioma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zh-CN" altLang="en-US" dirty="0"/>
              <a:t>血管瘤</a:t>
            </a:r>
            <a:r>
              <a:rPr lang="en-US" altLang="zh-CN" dirty="0" smtClean="0">
                <a:latin typeface="FrutigerLTStd-Light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4805" y="1909872"/>
            <a:ext cx="100542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The second group of </a:t>
            </a:r>
            <a:r>
              <a:rPr lang="en-US" altLang="zh-CN" sz="2400" dirty="0" err="1">
                <a:solidFill>
                  <a:srgbClr val="000000"/>
                </a:solidFill>
                <a:latin typeface="UtopiaStd-Regular"/>
              </a:rPr>
              <a:t>nonepithelial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 cancers arise from the various cell types that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constitute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blood-forming (</a:t>
            </a:r>
            <a:r>
              <a:rPr lang="en-US" altLang="zh-CN" sz="2400" b="1" dirty="0">
                <a:solidFill>
                  <a:srgbClr val="000000"/>
                </a:solidFill>
                <a:latin typeface="UtopiaStd-Bold"/>
              </a:rPr>
              <a:t>hematopoietic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 tissues, including the cells of the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immune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system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(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Table 2.3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and 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Figure 2.8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); these cells also derive from the embryonic mesoderm.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44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8569" y="340014"/>
            <a:ext cx="791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Tissue fixation and section (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组织固定与切片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)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0371" y="6101518"/>
            <a:ext cx="305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Paraffin section</a:t>
            </a:r>
            <a:r>
              <a:rPr lang="zh-CN" altLang="en-US" dirty="0"/>
              <a:t>（石蜡切片）</a:t>
            </a:r>
          </a:p>
        </p:txBody>
      </p:sp>
      <p:sp>
        <p:nvSpPr>
          <p:cNvPr id="7" name="Rectangle 6"/>
          <p:cNvSpPr/>
          <p:nvPr/>
        </p:nvSpPr>
        <p:spPr>
          <a:xfrm>
            <a:off x="870371" y="1408735"/>
            <a:ext cx="7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Tissue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fixation </a:t>
            </a:r>
            <a:r>
              <a:rPr lang="zh-CN" altLang="en-US" dirty="0" smtClean="0"/>
              <a:t>（组织固定）目的：保</a:t>
            </a:r>
            <a:r>
              <a:rPr lang="zh-CN" altLang="en-US" dirty="0"/>
              <a:t>持细胞、组织的固有形态和结构</a:t>
            </a:r>
          </a:p>
        </p:txBody>
      </p:sp>
      <p:sp>
        <p:nvSpPr>
          <p:cNvPr id="8" name="Rectangle 7"/>
          <p:cNvSpPr/>
          <p:nvPr/>
        </p:nvSpPr>
        <p:spPr>
          <a:xfrm>
            <a:off x="861227" y="1907867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Crosslinking fixatives - aldehydes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870371" y="2356132"/>
            <a:ext cx="10331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Formaldehyde</a:t>
            </a:r>
            <a:r>
              <a:rPr lang="en-US" altLang="zh-CN" dirty="0" smtClean="0"/>
              <a:t> </a:t>
            </a:r>
            <a:r>
              <a:rPr lang="en-US" altLang="zh-CN" dirty="0"/>
              <a:t>fixes tissue by cross-linking the proteins, primarily the residues of the basic amino acid </a:t>
            </a:r>
            <a:r>
              <a:rPr lang="en-US" altLang="zh-CN" u="sng" dirty="0">
                <a:solidFill>
                  <a:srgbClr val="FF0000"/>
                </a:solidFill>
              </a:rPr>
              <a:t>lysine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027" name="Picture 3" descr="Skeletal fomula of formaldehyde with explicit hydrogens added">
            <a:hlinkClick r:id="rId3" tooltip="Skeletal fomula of formaldehyde with explicit hydrogens adde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92" y="3999030"/>
            <a:ext cx="869377" cy="82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www.researchgate.net/profile/Michael_Weinfeld/publication/7941123/figure/fig2/AS:281040158511105@1444016603064/Fig-2-Formaldehyde-crosslinking-mechanism-This-fi-gure-depicts-the-steps-in-th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97" y="3197589"/>
            <a:ext cx="5471641" cy="259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66648" y="4971241"/>
            <a:ext cx="1583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Formaldehyde </a:t>
            </a:r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甲醛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031" name="Picture 7" descr="Lysineph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566">
            <a:off x="2394195" y="3685540"/>
            <a:ext cx="2522746" cy="10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410579" y="5154121"/>
            <a:ext cx="164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Lysine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赖氨酸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198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table_02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1" y="552246"/>
            <a:ext cx="85248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0478" y="5329084"/>
            <a:ext cx="2030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Leukemia</a:t>
            </a:r>
            <a:r>
              <a:rPr lang="zh-CN" altLang="en-US" dirty="0" smtClean="0"/>
              <a:t>：白血病</a:t>
            </a:r>
            <a:endParaRPr lang="en-US" altLang="zh-CN" dirty="0" smtClean="0"/>
          </a:p>
          <a:p>
            <a:r>
              <a:rPr lang="en-US" altLang="zh-CN" dirty="0" smtClean="0"/>
              <a:t>Lymphoma: </a:t>
            </a:r>
            <a:r>
              <a:rPr lang="zh-CN" altLang="en-US" dirty="0" smtClean="0"/>
              <a:t>淋</a:t>
            </a:r>
            <a:r>
              <a:rPr lang="zh-CN" altLang="en-US" dirty="0"/>
              <a:t>巴</a:t>
            </a:r>
            <a:r>
              <a:rPr lang="zh-CN" altLang="en-US" dirty="0" smtClean="0"/>
              <a:t>瘤</a:t>
            </a:r>
            <a:endParaRPr lang="en-US" altLang="zh-CN" dirty="0" smtClean="0"/>
          </a:p>
          <a:p>
            <a:r>
              <a:rPr lang="en-US" altLang="zh-CN" dirty="0" smtClean="0"/>
              <a:t>Myeloma:   </a:t>
            </a:r>
            <a:r>
              <a:rPr lang="zh-CN" altLang="en-US" dirty="0" smtClean="0"/>
              <a:t>骨</a:t>
            </a:r>
            <a:r>
              <a:rPr lang="zh-CN" altLang="en-US" dirty="0"/>
              <a:t>髓瘤</a:t>
            </a:r>
          </a:p>
        </p:txBody>
      </p:sp>
      <p:sp>
        <p:nvSpPr>
          <p:cNvPr id="3" name="Rectangle 2"/>
          <p:cNvSpPr/>
          <p:nvPr/>
        </p:nvSpPr>
        <p:spPr>
          <a:xfrm>
            <a:off x="4663340" y="5606083"/>
            <a:ext cx="3535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Hematopoietic   ~7</a:t>
            </a:r>
            <a:r>
              <a:rPr lang="en-US" altLang="zh-CN" dirty="0" smtClean="0"/>
              <a:t>% of total cancer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6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figure_02_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68" y="913352"/>
            <a:ext cx="5404104" cy="577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59152" y="199155"/>
            <a:ext cx="6886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Hematopoietic malignancies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198133" y="1698998"/>
            <a:ext cx="2787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Wright-</a:t>
            </a:r>
            <a:r>
              <a:rPr lang="en-US" altLang="zh-CN" sz="2400" b="1" dirty="0" err="1"/>
              <a:t>Giemsa</a:t>
            </a:r>
            <a:r>
              <a:rPr lang="en-US" altLang="zh-CN" sz="2400" b="1" dirty="0"/>
              <a:t> stain</a:t>
            </a:r>
            <a:endParaRPr lang="zh-CN" alt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40664" y="2443216"/>
            <a:ext cx="39867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Wright and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Giemsa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stains are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used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to stain peripheral blood and bone marrow smears. The most important components of these stains are oxidized methylene blue, azure B and eosin Y dyes. The eosin Y dye stains the cytoplasm of cells an orange to pink color. The methylene blue and azure B dyes stain the nucleus varying shades of blue to purple.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0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2606" y="1050578"/>
            <a:ext cx="105533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third and last major grouping of </a:t>
            </a:r>
            <a:r>
              <a:rPr lang="en-US" altLang="zh-CN" sz="2400" dirty="0" err="1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nonepithelial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tumors arises from cells that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form</a:t>
            </a:r>
            <a:r>
              <a:rPr lang="zh-CN" altLang="en-US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various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components of the central and peripheral nervous systems (</a:t>
            </a:r>
            <a:r>
              <a:rPr lang="en-US" altLang="zh-CN" sz="24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Table 2.4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).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These</a:t>
            </a:r>
            <a:r>
              <a:rPr lang="zh-CN" altLang="en-US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are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often termed </a:t>
            </a:r>
            <a:r>
              <a:rPr lang="en-US" altLang="zh-CN" sz="2800" b="1" dirty="0" err="1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neuroectodermal</a:t>
            </a:r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tumors 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zh-CN" altLang="en-US" sz="2400" dirty="0"/>
              <a:t>神经外胚瘤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 reflect their origins in the outer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cell</a:t>
            </a:r>
            <a:r>
              <a:rPr lang="zh-CN" altLang="en-US" sz="24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layer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 the early embryo. Included here are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gliomas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4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glioblastomas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400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neuroblastomas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schwannomas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and </a:t>
            </a:r>
            <a:r>
              <a:rPr lang="en-US" altLang="zh-CN" sz="2400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medulloblastomas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(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髓母细胞</a:t>
            </a:r>
            <a:r>
              <a:rPr lang="zh-CN" altLang="en-US" sz="2400" dirty="0" smtClean="0">
                <a:solidFill>
                  <a:srgbClr val="333333"/>
                </a:solidFill>
                <a:latin typeface="arial" panose="020B0604020202020204" pitchFamily="34" charset="0"/>
              </a:rPr>
              <a:t>瘤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(Figure 2.9). While comprising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only</a:t>
            </a:r>
            <a:r>
              <a:rPr lang="zh-CN" altLang="en-US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1.3</a:t>
            </a:r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of all diagnosed cancers, these are responsible for about 2.5% of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cancer-related</a:t>
            </a:r>
            <a:r>
              <a:rPr lang="zh-CN" altLang="en-US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deaths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27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table_02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444501"/>
            <a:ext cx="7221538" cy="597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55091" y="417238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髓母细胞瘤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0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figure_02_0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69" y="1257803"/>
            <a:ext cx="85312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99633" y="419826"/>
            <a:ext cx="6162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2.9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Neuroectodermal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tumors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339601" y="5008617"/>
            <a:ext cx="9482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</a:t>
            </a:r>
            <a:r>
              <a:rPr lang="en-US" altLang="zh-CN" dirty="0" smtClean="0">
                <a:latin typeface="FrutigerLTStd-Light"/>
              </a:rPr>
              <a:t>Astrocytes(</a:t>
            </a:r>
            <a:r>
              <a:rPr lang="zh-CN" altLang="en-US" dirty="0"/>
              <a:t>星型胶质细胞</a:t>
            </a:r>
            <a:r>
              <a:rPr lang="en-US" altLang="zh-CN" dirty="0" smtClean="0">
                <a:latin typeface="FrutigerLTStd-Light"/>
              </a:rPr>
              <a:t>)—</a:t>
            </a:r>
            <a:r>
              <a:rPr lang="en-US" altLang="zh-CN" dirty="0" err="1">
                <a:latin typeface="FrutigerLTStd-Light"/>
              </a:rPr>
              <a:t>nonneuronal</a:t>
            </a:r>
            <a:r>
              <a:rPr lang="en-US" altLang="zh-CN" dirty="0">
                <a:latin typeface="FrutigerLTStd-Light"/>
              </a:rPr>
              <a:t>, </a:t>
            </a:r>
            <a:r>
              <a:rPr lang="en-US" altLang="zh-CN" dirty="0" smtClean="0">
                <a:latin typeface="FrutigerLTStd-Light"/>
              </a:rPr>
              <a:t>supporting cells </a:t>
            </a:r>
            <a:r>
              <a:rPr lang="en-US" altLang="zh-CN" dirty="0">
                <a:latin typeface="FrutigerLTStd-Light"/>
              </a:rPr>
              <a:t>of the brain (</a:t>
            </a:r>
            <a:r>
              <a:rPr lang="en-US" altLang="zh-CN" i="1" dirty="0">
                <a:latin typeface="FrutigerLTStd-LightItalic"/>
              </a:rPr>
              <a:t>dark purple, </a:t>
            </a:r>
            <a:r>
              <a:rPr lang="en-US" altLang="zh-CN" i="1" dirty="0" smtClean="0">
                <a:latin typeface="FrutigerLTStd-LightItalic"/>
              </a:rPr>
              <a:t>left panel</a:t>
            </a:r>
            <a:r>
              <a:rPr lang="en-US" altLang="zh-CN" dirty="0">
                <a:latin typeface="FrutigerLTStd-Light"/>
              </a:rPr>
              <a:t>)—are the presumed precursors </a:t>
            </a:r>
            <a:r>
              <a:rPr lang="en-US" altLang="zh-CN" dirty="0" smtClean="0">
                <a:latin typeface="FrutigerLTStd-Light"/>
              </a:rPr>
              <a:t>of </a:t>
            </a:r>
            <a:r>
              <a:rPr lang="en-US" altLang="zh-CN" dirty="0" err="1" smtClean="0">
                <a:latin typeface="FrutigerLTStd-Light"/>
              </a:rPr>
              <a:t>astrocytomas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and glioblastomas (</a:t>
            </a:r>
            <a:r>
              <a:rPr lang="en-US" altLang="zh-CN" i="1" dirty="0" smtClean="0">
                <a:latin typeface="FrutigerLTStd-LightItalic"/>
              </a:rPr>
              <a:t>right panel</a:t>
            </a:r>
            <a:r>
              <a:rPr lang="en-US" altLang="zh-CN" dirty="0">
                <a:latin typeface="FrutigerLTStd-Light"/>
              </a:rPr>
              <a:t>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4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figure_02_0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78" y="1012732"/>
            <a:ext cx="8531225" cy="342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84971" y="4686119"/>
            <a:ext cx="91446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Cells </a:t>
            </a:r>
            <a:r>
              <a:rPr lang="en-US" altLang="zh-CN" dirty="0" smtClean="0">
                <a:latin typeface="FrutigerLTStd-Light"/>
              </a:rPr>
              <a:t>of the granular(</a:t>
            </a:r>
            <a:r>
              <a:rPr lang="zh-CN" altLang="en-US" dirty="0"/>
              <a:t>颗粒状的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layer of the </a:t>
            </a:r>
            <a:r>
              <a:rPr lang="en-US" altLang="zh-CN" dirty="0" smtClean="0">
                <a:latin typeface="FrutigerLTStd-Light"/>
              </a:rPr>
              <a:t>cerebellum(</a:t>
            </a:r>
            <a:r>
              <a:rPr lang="zh-CN" altLang="en-US" dirty="0"/>
              <a:t>小脑</a:t>
            </a:r>
            <a:r>
              <a:rPr lang="en-US" altLang="zh-CN" dirty="0" smtClean="0">
                <a:latin typeface="FrutigerLTStd-Light"/>
              </a:rPr>
              <a:t>)(</a:t>
            </a:r>
            <a:r>
              <a:rPr lang="en-US" altLang="zh-CN" i="1" dirty="0" smtClean="0">
                <a:latin typeface="FrutigerLTStd-LightItalic"/>
              </a:rPr>
              <a:t>left panel</a:t>
            </a:r>
            <a:r>
              <a:rPr lang="en-US" altLang="zh-CN" dirty="0">
                <a:latin typeface="FrutigerLTStd-Light"/>
              </a:rPr>
              <a:t>) reside below Purkinje cells and </a:t>
            </a:r>
            <a:r>
              <a:rPr lang="en-US" altLang="zh-CN" dirty="0" smtClean="0">
                <a:latin typeface="FrutigerLTStd-Light"/>
              </a:rPr>
              <a:t>cells of </a:t>
            </a:r>
            <a:r>
              <a:rPr lang="en-US" altLang="zh-CN" dirty="0">
                <a:latin typeface="FrutigerLTStd-Light"/>
              </a:rPr>
              <a:t>the molecular layer in the cortex of </a:t>
            </a:r>
            <a:r>
              <a:rPr lang="en-US" altLang="zh-CN" dirty="0" smtClean="0">
                <a:latin typeface="FrutigerLTStd-Light"/>
              </a:rPr>
              <a:t>the cerebellum</a:t>
            </a:r>
            <a:r>
              <a:rPr lang="en-US" altLang="zh-CN" dirty="0">
                <a:latin typeface="FrutigerLTStd-Light"/>
              </a:rPr>
              <a:t>. The precursors of granular </a:t>
            </a:r>
            <a:r>
              <a:rPr lang="en-US" altLang="zh-CN" dirty="0" smtClean="0">
                <a:latin typeface="FrutigerLTStd-Light"/>
              </a:rPr>
              <a:t>cells yield </a:t>
            </a:r>
            <a:r>
              <a:rPr lang="en-US" altLang="zh-CN" dirty="0" err="1" smtClean="0">
                <a:latin typeface="FrutigerLTStd-Light"/>
              </a:rPr>
              <a:t>medulloblastomas</a:t>
            </a:r>
            <a:r>
              <a:rPr lang="en-US" altLang="zh-CN" dirty="0" smtClean="0">
                <a:latin typeface="FrutigerLTStd-Light"/>
              </a:rPr>
              <a:t>(</a:t>
            </a:r>
            <a:r>
              <a:rPr lang="zh-CN" altLang="en-US" dirty="0"/>
              <a:t>髓母细胞瘤</a:t>
            </a:r>
            <a:r>
              <a:rPr lang="en-US" altLang="zh-CN" dirty="0" smtClean="0">
                <a:latin typeface="FrutigerLTStd-Light"/>
              </a:rPr>
              <a:t>)(</a:t>
            </a:r>
            <a:r>
              <a:rPr lang="en-US" altLang="zh-CN" i="1" dirty="0">
                <a:latin typeface="FrutigerLTStd-LightItalic"/>
              </a:rPr>
              <a:t>right panel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the cells </a:t>
            </a:r>
            <a:r>
              <a:rPr lang="en-US" altLang="zh-CN" dirty="0">
                <a:latin typeface="FrutigerLTStd-Light"/>
              </a:rPr>
              <a:t>of which are notable for their </a:t>
            </a:r>
            <a:r>
              <a:rPr lang="en-US" altLang="zh-CN" dirty="0" smtClean="0">
                <a:latin typeface="FrutigerLTStd-Light"/>
              </a:rPr>
              <a:t>ability to </a:t>
            </a:r>
            <a:r>
              <a:rPr lang="en-US" altLang="zh-CN" dirty="0">
                <a:latin typeface="FrutigerLTStd-Light"/>
              </a:rPr>
              <a:t>differentiate into neurons, glial </a:t>
            </a:r>
            <a:r>
              <a:rPr lang="en-US" altLang="zh-CN" dirty="0" smtClean="0">
                <a:latin typeface="FrutigerLTStd-Light"/>
              </a:rPr>
              <a:t>cells, and </a:t>
            </a:r>
            <a:r>
              <a:rPr lang="en-US" altLang="zh-CN" dirty="0">
                <a:latin typeface="FrutigerLTStd-Light"/>
              </a:rPr>
              <a:t>pigmented </a:t>
            </a:r>
            <a:r>
              <a:rPr lang="en-US" altLang="zh-CN" dirty="0" err="1">
                <a:latin typeface="FrutigerLTStd-Light"/>
              </a:rPr>
              <a:t>neuroepithelial</a:t>
            </a:r>
            <a:r>
              <a:rPr lang="en-US" altLang="zh-CN" dirty="0">
                <a:latin typeface="FrutigerLTStd-Light"/>
              </a:rPr>
              <a:t> cells (</a:t>
            </a:r>
            <a:r>
              <a:rPr lang="en-US" altLang="zh-CN" i="1" dirty="0" smtClean="0">
                <a:latin typeface="FrutigerLTStd-LightItalic"/>
              </a:rPr>
              <a:t>purple nuclei</a:t>
            </a:r>
            <a:r>
              <a:rPr lang="en-US" altLang="zh-CN" i="1" dirty="0">
                <a:latin typeface="FrutigerLTStd-LightItalic"/>
              </a:rPr>
              <a:t>, pink </a:t>
            </a:r>
            <a:r>
              <a:rPr lang="en-US" altLang="zh-CN" i="1" dirty="0" err="1">
                <a:latin typeface="FrutigerLTStd-LightItalic"/>
              </a:rPr>
              <a:t>cytoplasms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dirty="0" smtClean="0">
                <a:latin typeface="FrutigerLTStd-Light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7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figure_02_0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32" y="1088290"/>
            <a:ext cx="85312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55864" y="4698027"/>
            <a:ext cx="10195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(C) Shown is an </a:t>
            </a:r>
            <a:r>
              <a:rPr lang="en-US" altLang="zh-CN" sz="2400" dirty="0" err="1" smtClean="0">
                <a:latin typeface="FrutigerLTStd-Light"/>
              </a:rPr>
              <a:t>oligodendroglioma</a:t>
            </a:r>
            <a:r>
              <a:rPr lang="en-US" altLang="zh-CN" sz="2400" dirty="0" smtClean="0">
                <a:latin typeface="FrutigerLTStd-Light"/>
              </a:rPr>
              <a:t>(</a:t>
            </a:r>
            <a:r>
              <a:rPr lang="zh-CN" altLang="en-US" sz="2400" dirty="0"/>
              <a:t>少突神经胶质瘤</a:t>
            </a:r>
            <a:r>
              <a:rPr lang="en-US" altLang="zh-CN" sz="2400" dirty="0" smtClean="0">
                <a:latin typeface="FrutigerLTStd-Light"/>
              </a:rPr>
              <a:t>)(</a:t>
            </a:r>
            <a:r>
              <a:rPr lang="en-US" altLang="zh-CN" sz="2400" i="1" dirty="0" smtClean="0">
                <a:latin typeface="FrutigerLTStd-LightItalic"/>
              </a:rPr>
              <a:t>right</a:t>
            </a:r>
            <a:r>
              <a:rPr lang="en-US" altLang="zh-CN" sz="2400" dirty="0">
                <a:latin typeface="FrutigerLTStd-Light"/>
              </a:rPr>
              <a:t>), which derives from </a:t>
            </a:r>
            <a:r>
              <a:rPr lang="en-US" altLang="zh-CN" sz="2400" dirty="0" smtClean="0">
                <a:latin typeface="FrutigerLTStd-Light"/>
              </a:rPr>
              <a:t>oligodendrocytes, </a:t>
            </a:r>
            <a:r>
              <a:rPr lang="en-US" altLang="zh-CN" sz="2400" dirty="0" err="1" smtClean="0">
                <a:latin typeface="FrutigerLTStd-Light"/>
              </a:rPr>
              <a:t>nonneuronal</a:t>
            </a:r>
            <a:r>
              <a:rPr lang="en-US" altLang="zh-CN" sz="2400" dirty="0" smtClean="0">
                <a:latin typeface="FrutigerLTStd-Light"/>
              </a:rPr>
              <a:t> </a:t>
            </a:r>
            <a:r>
              <a:rPr lang="en-US" altLang="zh-CN" sz="2400" dirty="0">
                <a:latin typeface="FrutigerLTStd-Light"/>
              </a:rPr>
              <a:t>cells of ectodermal origin </a:t>
            </a:r>
            <a:r>
              <a:rPr lang="en-US" altLang="zh-CN" sz="2400" dirty="0" smtClean="0">
                <a:latin typeface="FrutigerLTStd-Light"/>
              </a:rPr>
              <a:t>that support </a:t>
            </a:r>
            <a:r>
              <a:rPr lang="en-US" altLang="zh-CN" sz="2400" dirty="0">
                <a:latin typeface="FrutigerLTStd-Light"/>
              </a:rPr>
              <a:t>and insulate axons in the </a:t>
            </a:r>
            <a:r>
              <a:rPr lang="en-US" altLang="zh-CN" sz="2400" dirty="0" smtClean="0">
                <a:latin typeface="FrutigerLTStd-Light"/>
              </a:rPr>
              <a:t>central nervous </a:t>
            </a:r>
            <a:r>
              <a:rPr lang="en-US" altLang="zh-CN" sz="2400" dirty="0">
                <a:latin typeface="FrutigerLTStd-Light"/>
              </a:rPr>
              <a:t>system. </a:t>
            </a:r>
            <a:r>
              <a:rPr lang="en-US" altLang="zh-CN" sz="2400" dirty="0" smtClean="0">
                <a:latin typeface="FrutigerLTStd-Light"/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27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figure_02_0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92" y="1020815"/>
            <a:ext cx="8531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55111" y="4519901"/>
            <a:ext cx="10869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(D) Rods, </a:t>
            </a:r>
            <a:r>
              <a:rPr lang="en-US" altLang="zh-CN" sz="2400" dirty="0" smtClean="0">
                <a:latin typeface="FrutigerLTStd-Light"/>
              </a:rPr>
              <a:t>cones, and </a:t>
            </a:r>
            <a:r>
              <a:rPr lang="en-US" altLang="zh-CN" sz="2400" dirty="0">
                <a:latin typeface="FrutigerLTStd-Light"/>
              </a:rPr>
              <a:t>other neuronal cell types (</a:t>
            </a:r>
            <a:r>
              <a:rPr lang="en-US" altLang="zh-CN" sz="2400" i="1" dirty="0">
                <a:latin typeface="FrutigerLTStd-LightItalic"/>
              </a:rPr>
              <a:t>left </a:t>
            </a:r>
            <a:r>
              <a:rPr lang="en-US" altLang="zh-CN" sz="2400" i="1" dirty="0" smtClean="0">
                <a:latin typeface="FrutigerLTStd-LightItalic"/>
              </a:rPr>
              <a:t>panel</a:t>
            </a:r>
            <a:r>
              <a:rPr lang="en-US" altLang="zh-CN" sz="2400" dirty="0" smtClean="0">
                <a:latin typeface="FrutigerLTStd-Light"/>
              </a:rPr>
              <a:t>) constitute </a:t>
            </a:r>
            <a:r>
              <a:rPr lang="en-US" altLang="zh-CN" sz="2400" dirty="0">
                <a:latin typeface="FrutigerLTStd-Light"/>
              </a:rPr>
              <a:t>important components of </a:t>
            </a:r>
            <a:r>
              <a:rPr lang="en-US" altLang="zh-CN" sz="2400" dirty="0" smtClean="0">
                <a:latin typeface="FrutigerLTStd-Light"/>
              </a:rPr>
              <a:t>the normal </a:t>
            </a:r>
            <a:r>
              <a:rPr lang="en-US" altLang="zh-CN" sz="2400" dirty="0">
                <a:latin typeface="FrutigerLTStd-Light"/>
              </a:rPr>
              <a:t>retina. </a:t>
            </a:r>
            <a:r>
              <a:rPr lang="en-US" altLang="zh-CN" sz="2400" dirty="0" smtClean="0">
                <a:latin typeface="FrutigerLTStd-Light"/>
              </a:rPr>
              <a:t>Retinoblastomas(</a:t>
            </a:r>
            <a:r>
              <a:rPr lang="zh-CN" altLang="en-US" sz="2400" dirty="0"/>
              <a:t>视网膜母细胞瘤</a:t>
            </a:r>
            <a:r>
              <a:rPr lang="en-US" altLang="zh-CN" sz="2400" dirty="0" smtClean="0">
                <a:latin typeface="FrutigerLTStd-Light"/>
              </a:rPr>
              <a:t>)(</a:t>
            </a:r>
            <a:r>
              <a:rPr lang="en-US" altLang="zh-CN" sz="2400" i="1" dirty="0">
                <a:latin typeface="FrutigerLTStd-LightItalic"/>
              </a:rPr>
              <a:t>right </a:t>
            </a:r>
            <a:r>
              <a:rPr lang="en-US" altLang="zh-CN" sz="2400" i="1" dirty="0" smtClean="0">
                <a:latin typeface="FrutigerLTStd-LightItalic"/>
              </a:rPr>
              <a:t>panel</a:t>
            </a:r>
            <a:r>
              <a:rPr lang="en-US" altLang="zh-CN" sz="2400" dirty="0" smtClean="0">
                <a:latin typeface="FrutigerLTStd-Light"/>
              </a:rPr>
              <a:t>) arise </a:t>
            </a:r>
            <a:r>
              <a:rPr lang="en-US" altLang="zh-CN" sz="2400" dirty="0">
                <a:latin typeface="FrutigerLTStd-Light"/>
              </a:rPr>
              <a:t>from cells with attributes of the </a:t>
            </a:r>
            <a:r>
              <a:rPr lang="en-US" altLang="zh-CN" sz="2400" dirty="0" smtClean="0">
                <a:latin typeface="FrutigerLTStd-Light"/>
              </a:rPr>
              <a:t>cone (</a:t>
            </a:r>
            <a:r>
              <a:rPr lang="zh-CN" altLang="en-US" sz="2400" dirty="0"/>
              <a:t>圆锥体</a:t>
            </a:r>
            <a:r>
              <a:rPr lang="en-US" altLang="zh-CN" sz="2400" dirty="0" smtClean="0">
                <a:latin typeface="FrutigerLTStd-Light"/>
              </a:rPr>
              <a:t>) precursors </a:t>
            </a:r>
            <a:r>
              <a:rPr lang="en-US" altLang="zh-CN" sz="2400" dirty="0">
                <a:latin typeface="FrutigerLTStd-Light"/>
              </a:rPr>
              <a:t>present in the normal </a:t>
            </a:r>
            <a:r>
              <a:rPr lang="en-US" altLang="zh-CN" sz="2400" dirty="0" smtClean="0">
                <a:latin typeface="FrutigerLTStd-Light"/>
              </a:rPr>
              <a:t>developing retina</a:t>
            </a:r>
            <a:r>
              <a:rPr lang="en-US" altLang="zh-CN" sz="2400" dirty="0">
                <a:latin typeface="FrutigerLTStd-Light"/>
              </a:rPr>
              <a:t>. Retinoblastomas often show </a:t>
            </a:r>
            <a:r>
              <a:rPr lang="en-US" altLang="zh-CN" sz="2400" dirty="0" smtClean="0">
                <a:latin typeface="FrutigerLTStd-Light"/>
              </a:rPr>
              <a:t>the characteristic rosettes(</a:t>
            </a:r>
            <a:r>
              <a:rPr lang="zh-CN" altLang="en-US" sz="2400" dirty="0"/>
              <a:t>玫瑰花结</a:t>
            </a:r>
            <a:r>
              <a:rPr lang="en-US" altLang="zh-CN" sz="2400" dirty="0" smtClean="0">
                <a:latin typeface="FrutigerLTStd-Light"/>
              </a:rPr>
              <a:t>), </a:t>
            </a:r>
            <a:r>
              <a:rPr lang="en-US" altLang="zh-CN" sz="2400" dirty="0">
                <a:latin typeface="FrutigerLTStd-Light"/>
              </a:rPr>
              <a:t>indicated here </a:t>
            </a:r>
            <a:r>
              <a:rPr lang="en-US" altLang="zh-CN" sz="2400" dirty="0" smtClean="0">
                <a:latin typeface="FrutigerLTStd-Light"/>
              </a:rPr>
              <a:t>with </a:t>
            </a:r>
            <a:r>
              <a:rPr lang="en-US" altLang="zh-CN" sz="2400" i="1" dirty="0" smtClean="0">
                <a:latin typeface="FrutigerLTStd-LightItalic"/>
              </a:rPr>
              <a:t>arrows</a:t>
            </a:r>
            <a:r>
              <a:rPr lang="en-US" altLang="zh-CN" sz="2400" i="1" dirty="0">
                <a:latin typeface="FrutigerLTStd-LightItalic"/>
              </a:rPr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10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figure_02_09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69" y="531110"/>
            <a:ext cx="85312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20478" y="4310422"/>
            <a:ext cx="10468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(E) Cells of the sympathetic </a:t>
            </a:r>
            <a:r>
              <a:rPr lang="en-US" altLang="zh-CN" sz="2400" dirty="0" smtClean="0">
                <a:latin typeface="FrutigerLTStd-Light"/>
              </a:rPr>
              <a:t>ganglia(</a:t>
            </a:r>
            <a:r>
              <a:rPr lang="zh-CN" altLang="en-US" sz="2400" dirty="0"/>
              <a:t>交感神经节</a:t>
            </a:r>
            <a:r>
              <a:rPr lang="en-US" altLang="zh-CN" sz="2400" dirty="0" smtClean="0">
                <a:latin typeface="FrutigerLTStd-Light"/>
              </a:rPr>
              <a:t>)of </a:t>
            </a:r>
            <a:r>
              <a:rPr lang="en-US" altLang="zh-CN" sz="2400" dirty="0">
                <a:latin typeface="FrutigerLTStd-Light"/>
              </a:rPr>
              <a:t>the peripheral nervous system (</a:t>
            </a:r>
            <a:r>
              <a:rPr lang="en-US" altLang="zh-CN" sz="2400" i="1" dirty="0" smtClean="0">
                <a:latin typeface="FrutigerLTStd-LightItalic"/>
              </a:rPr>
              <a:t>larger cells</a:t>
            </a:r>
            <a:r>
              <a:rPr lang="en-US" altLang="zh-CN" sz="2400" i="1" dirty="0">
                <a:latin typeface="FrutigerLTStd-LightItalic"/>
              </a:rPr>
              <a:t>, left panel</a:t>
            </a:r>
            <a:r>
              <a:rPr lang="en-US" altLang="zh-CN" sz="2400" dirty="0">
                <a:latin typeface="FrutigerLTStd-Light"/>
              </a:rPr>
              <a:t>) give rise to </a:t>
            </a:r>
            <a:r>
              <a:rPr lang="en-US" altLang="zh-CN" sz="2400" dirty="0" err="1" smtClean="0">
                <a:latin typeface="FrutigerLTStd-Light"/>
              </a:rPr>
              <a:t>neuroblastomas</a:t>
            </a:r>
            <a:r>
              <a:rPr lang="en-US" altLang="zh-CN" sz="2400" dirty="0" smtClean="0">
                <a:latin typeface="FrutigerLTStd-Light"/>
              </a:rPr>
              <a:t> (</a:t>
            </a:r>
            <a:r>
              <a:rPr lang="en-US" altLang="zh-CN" sz="2400" i="1" dirty="0" smtClean="0">
                <a:latin typeface="FrutigerLTStd-LightItalic"/>
              </a:rPr>
              <a:t>right </a:t>
            </a:r>
            <a:r>
              <a:rPr lang="en-US" altLang="zh-CN" sz="2400" i="1" dirty="0">
                <a:latin typeface="FrutigerLTStd-LightItalic"/>
              </a:rPr>
              <a:t>panel</a:t>
            </a:r>
            <a:r>
              <a:rPr lang="en-US" altLang="zh-CN" sz="2400" dirty="0">
                <a:latin typeface="FrutigerLTStd-Light"/>
              </a:rPr>
              <a:t>), which are usually seen </a:t>
            </a:r>
            <a:r>
              <a:rPr lang="en-US" altLang="zh-CN" sz="2400" dirty="0" smtClean="0">
                <a:latin typeface="FrutigerLTStd-Light"/>
              </a:rPr>
              <a:t>in children</a:t>
            </a:r>
            <a:r>
              <a:rPr lang="en-US" altLang="zh-CN" sz="2400" dirty="0">
                <a:latin typeface="FrutigerLTStd-Light"/>
              </a:rPr>
              <a:t>. The individual tumor cells here </a:t>
            </a:r>
            <a:r>
              <a:rPr lang="en-US" altLang="zh-CN" sz="2400" dirty="0" smtClean="0">
                <a:latin typeface="FrutigerLTStd-Light"/>
              </a:rPr>
              <a:t>are surrounded </a:t>
            </a:r>
            <a:r>
              <a:rPr lang="en-US" altLang="zh-CN" sz="2400" dirty="0">
                <a:latin typeface="FrutigerLTStd-Light"/>
              </a:rPr>
              <a:t>by dense fibrillary webs, </a:t>
            </a:r>
            <a:r>
              <a:rPr lang="en-US" altLang="zh-CN" sz="2400" dirty="0" smtClean="0">
                <a:latin typeface="FrutigerLTStd-Light"/>
              </a:rPr>
              <a:t>which are </a:t>
            </a:r>
            <a:r>
              <a:rPr lang="en-US" altLang="zh-CN" sz="2400" dirty="0">
                <a:latin typeface="FrutigerLTStd-Light"/>
              </a:rPr>
              <a:t>derived from </a:t>
            </a:r>
            <a:r>
              <a:rPr lang="en-US" altLang="zh-CN" sz="2400" dirty="0" smtClean="0">
                <a:latin typeface="FrutigerLTStd-Light"/>
              </a:rPr>
              <a:t>neurites—cytoplasmic processes </a:t>
            </a:r>
            <a:r>
              <a:rPr lang="en-US" altLang="zh-CN" sz="2400" dirty="0">
                <a:latin typeface="FrutigerLTStd-Light"/>
              </a:rPr>
              <a:t>used by neurons to </a:t>
            </a:r>
            <a:r>
              <a:rPr lang="en-US" altLang="zh-CN" sz="2400" dirty="0" smtClean="0">
                <a:latin typeface="FrutigerLTStd-Light"/>
              </a:rPr>
              <a:t>communicate with </a:t>
            </a:r>
            <a:r>
              <a:rPr lang="en-US" altLang="zh-CN" sz="2400" dirty="0">
                <a:latin typeface="FrutigerLTStd-Light"/>
              </a:rPr>
              <a:t>one another</a:t>
            </a:r>
            <a:r>
              <a:rPr lang="en-US" altLang="zh-CN" sz="2400" dirty="0" smtClean="0">
                <a:latin typeface="FrutigerLTStd-Light"/>
              </a:rPr>
              <a:t>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77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7784" y="589075"/>
            <a:ext cx="8020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2.3 Some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types of tumors do not fit into the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major classifications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40658" y="2101408"/>
            <a:ext cx="11135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UtopiaStd-Regular"/>
              </a:rPr>
              <a:t>Not all tumors fall neatly into one of these four major groups. For example, </a:t>
            </a:r>
            <a:r>
              <a:rPr lang="en-US" altLang="zh-CN" sz="2400" b="1" dirty="0" smtClean="0">
                <a:solidFill>
                  <a:srgbClr val="FF0000"/>
                </a:solidFill>
                <a:latin typeface="UtopiaStd-Bold"/>
              </a:rPr>
              <a:t>melanomas</a:t>
            </a:r>
            <a:r>
              <a:rPr lang="zh-CN" altLang="en-US" sz="2400" b="1" dirty="0" smtClean="0">
                <a:latin typeface="Utopia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(</a:t>
            </a:r>
            <a:r>
              <a:rPr lang="zh-CN" altLang="en-US" sz="2400" dirty="0"/>
              <a:t>黑色素瘤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) </a:t>
            </a:r>
            <a:r>
              <a:rPr lang="en-US" altLang="zh-CN" sz="2400" dirty="0" smtClean="0">
                <a:latin typeface="UtopiaStd-Regular"/>
              </a:rPr>
              <a:t>derive </a:t>
            </a:r>
            <a:r>
              <a:rPr lang="en-US" altLang="zh-CN" sz="2400" dirty="0">
                <a:latin typeface="UtopiaStd-Regular"/>
              </a:rPr>
              <a:t>from melanocytes, the pigmented cells of the skin and the retina. </a:t>
            </a:r>
            <a:r>
              <a:rPr lang="en-US" altLang="zh-CN" sz="2400" dirty="0" smtClean="0">
                <a:latin typeface="UtopiaStd-Regular"/>
              </a:rPr>
              <a:t>The</a:t>
            </a:r>
            <a:r>
              <a:rPr lang="zh-CN" altLang="en-US" sz="2400" dirty="0" smtClean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melanocytes</a:t>
            </a:r>
            <a:r>
              <a:rPr lang="en-US" altLang="zh-CN" sz="2400" dirty="0">
                <a:latin typeface="UtopiaStd-Regular"/>
              </a:rPr>
              <a:t>, in turn, arise from a primitive embryonic structure termed the </a:t>
            </a:r>
            <a:r>
              <a:rPr lang="en-US" altLang="zh-CN" sz="2400" b="1" dirty="0" smtClean="0">
                <a:latin typeface="UtopiaStd-Bold"/>
              </a:rPr>
              <a:t>neural</a:t>
            </a:r>
            <a:r>
              <a:rPr lang="zh-CN" altLang="en-US" sz="2400" b="1" dirty="0" smtClean="0">
                <a:latin typeface="UtopiaStd-Bold"/>
              </a:rPr>
              <a:t> </a:t>
            </a:r>
            <a:r>
              <a:rPr lang="en-US" altLang="zh-CN" sz="2400" b="1" dirty="0" smtClean="0">
                <a:latin typeface="UtopiaStd-Bold"/>
              </a:rPr>
              <a:t>crest</a:t>
            </a:r>
            <a:r>
              <a:rPr lang="en-US" altLang="zh-CN" sz="2400" dirty="0">
                <a:latin typeface="UtopiaStd-Regular"/>
              </a:rPr>
              <a:t>. While having an embryonic origin close to that of the </a:t>
            </a:r>
            <a:r>
              <a:rPr lang="en-US" altLang="zh-CN" sz="2400" dirty="0" err="1">
                <a:latin typeface="UtopiaStd-Regular"/>
              </a:rPr>
              <a:t>neuroectodermal</a:t>
            </a:r>
            <a:r>
              <a:rPr lang="en-US" altLang="zh-CN" sz="2400" dirty="0">
                <a:latin typeface="UtopiaStd-Regular"/>
              </a:rPr>
              <a:t> cells,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40658" y="4187884"/>
            <a:ext cx="11135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melanocytes end up during development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as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wanderers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that settle in the skin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eye, provide pigment to these tissues, but acquire no direct connections with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nervous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system (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Figure 2.10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021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1224" y="196158"/>
            <a:ext cx="9589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FF0000"/>
                </a:solidFill>
              </a:rPr>
              <a:t>Hematoxylin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 and eosin stain </a:t>
            </a:r>
            <a:r>
              <a:rPr lang="en-US" altLang="zh-CN" sz="3200" b="1" dirty="0">
                <a:solidFill>
                  <a:srgbClr val="FF0000"/>
                </a:solidFill>
              </a:rPr>
              <a:t>(H&amp;E stain or HE stain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en-US" altLang="zh-CN" sz="32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苏木精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伊红染色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)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288" y="3370489"/>
            <a:ext cx="1038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这种染色方法的基础是组织结构对不同染料的结合程度不同。染料</a:t>
            </a:r>
            <a:r>
              <a:rPr lang="zh-CN" altLang="en-US" b="1" dirty="0" smtClean="0">
                <a:solidFill>
                  <a:srgbClr val="FF0000"/>
                </a:solidFill>
              </a:rPr>
              <a:t>苏木精（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Hematoxylin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可以将嗜碱性结构染成蓝紫色，而</a:t>
            </a:r>
            <a:r>
              <a:rPr lang="zh-CN" altLang="en-US" b="1" dirty="0" smtClean="0">
                <a:solidFill>
                  <a:srgbClr val="FF0000"/>
                </a:solidFill>
              </a:rPr>
              <a:t>伊红（</a:t>
            </a:r>
            <a:r>
              <a:rPr lang="en-US" altLang="zh-CN" b="1" dirty="0" smtClean="0">
                <a:solidFill>
                  <a:srgbClr val="FF0000"/>
                </a:solidFill>
              </a:rPr>
              <a:t>Eosin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可以将嗜酸性结构染成粉红色。嗜碱性结构通常包括含有核酸的部分，如核糖体、细胞核及细胞质中富含核糖核酸（</a:t>
            </a:r>
            <a:r>
              <a:rPr lang="en-US" altLang="zh-CN" dirty="0" smtClean="0"/>
              <a:t>RNA</a:t>
            </a:r>
            <a:r>
              <a:rPr lang="zh-CN" altLang="en-US" dirty="0" smtClean="0"/>
              <a:t>）的区域等。嗜酸性结构则通常由细胞内及细胞间的蛋白质，如路易体（</a:t>
            </a:r>
            <a:r>
              <a:rPr lang="en-US" altLang="zh-CN" dirty="0" err="1" smtClean="0"/>
              <a:t>Lewy</a:t>
            </a:r>
            <a:r>
              <a:rPr lang="en-US" altLang="zh-CN" dirty="0" smtClean="0"/>
              <a:t> body</a:t>
            </a:r>
            <a:r>
              <a:rPr lang="zh-CN" altLang="en-US" dirty="0" smtClean="0"/>
              <a:t>）、酒精小体（</a:t>
            </a:r>
            <a:r>
              <a:rPr lang="en-US" altLang="zh-CN" dirty="0" smtClean="0"/>
              <a:t>Mallory body</a:t>
            </a:r>
            <a:r>
              <a:rPr lang="zh-CN" altLang="en-US" dirty="0" smtClean="0"/>
              <a:t>）、细胞质的大部分等。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780288" y="1597867"/>
            <a:ext cx="1021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u="sng" dirty="0">
                <a:solidFill>
                  <a:srgbClr val="FF0000"/>
                </a:solidFill>
              </a:rPr>
              <a:t>HE stain </a:t>
            </a:r>
            <a:r>
              <a:rPr lang="en-US" altLang="zh-CN" u="sng" dirty="0" smtClean="0">
                <a:solidFill>
                  <a:srgbClr val="FF0000"/>
                </a:solidFill>
              </a:rPr>
              <a:t>is </a:t>
            </a:r>
            <a:r>
              <a:rPr lang="en-US" altLang="zh-CN" u="sng" dirty="0">
                <a:solidFill>
                  <a:srgbClr val="FF0000"/>
                </a:solidFill>
              </a:rPr>
              <a:t>one of the principal stains in histology</a:t>
            </a:r>
            <a:r>
              <a:rPr lang="en-US" altLang="zh-CN" dirty="0"/>
              <a:t>. It is the most widely used stain in medical diagnosis and is often the gold standard; for example when a pathologist looks at a biopsy of a suspected cancer, the histological section is likely to be stained with H&amp;E and termed "H&amp;E section", "H+E section", or "HE section". </a:t>
            </a:r>
            <a:endParaRPr lang="zh-CN" altLang="en-US" dirty="0"/>
          </a:p>
        </p:txBody>
      </p:sp>
      <p:pic>
        <p:nvPicPr>
          <p:cNvPr id="1027" name="Picture 3" descr="Skeletal formula of haematoxylin">
            <a:hlinkClick r:id="rId3" tooltip="Skeletal formula of haematoxyli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23" y="4642745"/>
            <a:ext cx="1714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42982" y="6481071"/>
            <a:ext cx="2514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苏木精（</a:t>
            </a:r>
            <a:r>
              <a:rPr lang="en-US" altLang="zh-CN" dirty="0" err="1"/>
              <a:t>Hematoxylin</a:t>
            </a:r>
            <a:r>
              <a:rPr lang="zh-CN" altLang="en-US" dirty="0"/>
              <a:t>）</a:t>
            </a:r>
          </a:p>
        </p:txBody>
      </p:sp>
      <p:pic>
        <p:nvPicPr>
          <p:cNvPr id="1029" name="Picture 5" descr="https://upload.wikimedia.org/wikipedia/commons/thumb/1/18/EosinY.png/220px-Eosin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43" y="4798141"/>
            <a:ext cx="1937920" cy="15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32037" y="6481071"/>
            <a:ext cx="1602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伊红（</a:t>
            </a:r>
            <a:r>
              <a:rPr lang="en-US" altLang="zh-CN" dirty="0"/>
              <a:t>Eosin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21168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figure_02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32" y="1304192"/>
            <a:ext cx="8531225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6464" y="3796567"/>
            <a:ext cx="108915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(A) Melanocytes (</a:t>
            </a:r>
            <a:r>
              <a:rPr lang="en-US" altLang="zh-CN" i="1" dirty="0" smtClean="0">
                <a:latin typeface="FrutigerLTStd-LightItalic"/>
              </a:rPr>
              <a:t>arrows</a:t>
            </a:r>
            <a:r>
              <a:rPr lang="en-US" altLang="zh-CN" dirty="0">
                <a:latin typeface="FrutigerLTStd-Light"/>
              </a:rPr>
              <a:t>), which form melanin pigment granules, are </a:t>
            </a:r>
            <a:r>
              <a:rPr lang="en-US" altLang="zh-CN" dirty="0" smtClean="0">
                <a:latin typeface="FrutigerLTStd-Light"/>
              </a:rPr>
              <a:t>normally scattered </a:t>
            </a:r>
            <a:r>
              <a:rPr lang="en-US" altLang="zh-CN" dirty="0">
                <a:latin typeface="FrutigerLTStd-Light"/>
              </a:rPr>
              <a:t>among the basal keratinocytes of the skin. They </a:t>
            </a:r>
            <a:r>
              <a:rPr lang="en-US" altLang="zh-CN" dirty="0" smtClean="0">
                <a:latin typeface="FrutigerLTStd-Light"/>
              </a:rPr>
              <a:t>extend long</a:t>
            </a:r>
            <a:r>
              <a:rPr lang="en-US" altLang="zh-CN" dirty="0">
                <a:latin typeface="FrutigerLTStd-Light"/>
              </a:rPr>
              <a:t>, thin cytoplasmic processes through which they deposit </a:t>
            </a:r>
            <a:r>
              <a:rPr lang="en-US" altLang="zh-CN" dirty="0" smtClean="0">
                <a:latin typeface="FrutigerLTStd-Light"/>
              </a:rPr>
              <a:t>these granules </a:t>
            </a:r>
            <a:r>
              <a:rPr lang="en-US" altLang="zh-CN" dirty="0">
                <a:latin typeface="FrutigerLTStd-Light"/>
              </a:rPr>
              <a:t>in the cytoplasm of keratinocytes, which form the </a:t>
            </a:r>
            <a:r>
              <a:rPr lang="en-US" altLang="zh-CN" dirty="0" smtClean="0">
                <a:latin typeface="FrutigerLTStd-Light"/>
              </a:rPr>
              <a:t>bulk of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smtClean="0">
                <a:latin typeface="FrutigerLTStd-Light"/>
              </a:rPr>
              <a:t>epithelium.</a:t>
            </a:r>
          </a:p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B) The pigment granules, visualized here by </a:t>
            </a:r>
            <a:r>
              <a:rPr lang="en-US" altLang="zh-CN" dirty="0" smtClean="0">
                <a:latin typeface="FrutigerLTStd-Light"/>
              </a:rPr>
              <a:t>transmission electron </a:t>
            </a:r>
            <a:r>
              <a:rPr lang="en-US" altLang="zh-CN" dirty="0">
                <a:latin typeface="FrutigerLTStd-Light"/>
              </a:rPr>
              <a:t>microscopy, have made melanomas favored </a:t>
            </a:r>
            <a:r>
              <a:rPr lang="en-US" altLang="zh-CN" dirty="0" smtClean="0">
                <a:latin typeface="FrutigerLTStd-Light"/>
              </a:rPr>
              <a:t>objects of </a:t>
            </a:r>
            <a:r>
              <a:rPr lang="en-US" altLang="zh-CN" dirty="0">
                <a:latin typeface="FrutigerLTStd-Light"/>
              </a:rPr>
              <a:t>research because the metastases that they form are </a:t>
            </a:r>
            <a:r>
              <a:rPr lang="en-US" altLang="zh-CN" dirty="0" smtClean="0">
                <a:latin typeface="FrutigerLTStd-Light"/>
              </a:rPr>
              <a:t>easily visualized</a:t>
            </a:r>
            <a:r>
              <a:rPr lang="en-US" altLang="zh-CN" dirty="0">
                <a:latin typeface="FrutigerLTStd-Light"/>
              </a:rPr>
              <a:t>. </a:t>
            </a:r>
            <a:endParaRPr lang="en-US" altLang="zh-CN" dirty="0" smtClean="0">
              <a:latin typeface="FrutigerLTStd-Light"/>
            </a:endParaRPr>
          </a:p>
          <a:p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dirty="0">
                <a:latin typeface="FrutigerLTStd-Light"/>
              </a:rPr>
              <a:t>C) This case of cutaneous melanoma </a:t>
            </a:r>
            <a:r>
              <a:rPr lang="en-US" altLang="zh-CN" dirty="0" smtClean="0">
                <a:latin typeface="FrutigerLTStd-Light"/>
              </a:rPr>
              <a:t>dramatizes the </a:t>
            </a:r>
            <a:r>
              <a:rPr lang="en-US" altLang="zh-CN" dirty="0">
                <a:latin typeface="FrutigerLTStd-Light"/>
              </a:rPr>
              <a:t>metastatic nature of the disease and the readily </a:t>
            </a:r>
            <a:r>
              <a:rPr lang="en-US" altLang="zh-CN" dirty="0" smtClean="0">
                <a:latin typeface="FrutigerLTStd-Light"/>
              </a:rPr>
              <a:t>observed, pigmented </a:t>
            </a:r>
            <a:r>
              <a:rPr lang="en-US" altLang="zh-CN" dirty="0">
                <a:latin typeface="FrutigerLTStd-Light"/>
              </a:rPr>
              <a:t>metastases.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49794" y="334551"/>
            <a:ext cx="9890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2.10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Melanocytes and </a:t>
            </a:r>
            <a:r>
              <a:rPr lang="en-US" altLang="zh-CN" sz="3200" b="1" dirty="0" smtClean="0">
                <a:solidFill>
                  <a:srgbClr val="000000"/>
                </a:solidFill>
                <a:latin typeface="FrutigerLTStd-Bold"/>
              </a:rPr>
              <a:t>melanomas(</a:t>
            </a:r>
            <a:r>
              <a:rPr lang="zh-CN" altLang="en-US" sz="3200" dirty="0"/>
              <a:t>黑色素瘤</a:t>
            </a:r>
            <a:r>
              <a:rPr lang="en-US" altLang="zh-CN" sz="32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205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8853" y="1728929"/>
            <a:ext cx="9842037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UtopiaStd-Regular"/>
              </a:rPr>
              <a:t>Of the atypical tumor types, </a:t>
            </a:r>
            <a:r>
              <a:rPr lang="en-US" altLang="zh-CN" sz="2400" b="1" dirty="0" err="1" smtClean="0">
                <a:latin typeface="UtopiaStd-Bold"/>
              </a:rPr>
              <a:t>teratomas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 (</a:t>
            </a:r>
            <a:r>
              <a:rPr lang="zh-CN" altLang="en-US" sz="2400" dirty="0"/>
              <a:t>畸胎瘤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)</a:t>
            </a:r>
            <a:r>
              <a:rPr lang="en-US" altLang="zh-CN" sz="2400" b="1" dirty="0" smtClean="0">
                <a:latin typeface="UtopiaStd-Bold"/>
              </a:rPr>
              <a:t> </a:t>
            </a:r>
            <a:r>
              <a:rPr lang="en-US" altLang="zh-CN" sz="2400" dirty="0">
                <a:latin typeface="UtopiaStd-Regular"/>
              </a:rPr>
              <a:t>are arguably the most bizarre of all, in </a:t>
            </a:r>
            <a:r>
              <a:rPr lang="en-US" altLang="zh-CN" sz="2400" dirty="0" smtClean="0">
                <a:latin typeface="UtopiaStd-Regular"/>
              </a:rPr>
              <a:t>part because </a:t>
            </a:r>
            <a:r>
              <a:rPr lang="en-US" altLang="zh-CN" sz="2400" dirty="0">
                <a:latin typeface="UtopiaStd-Regular"/>
              </a:rPr>
              <a:t>they defy all attempts at classification. While only ~10,000 cases are </a:t>
            </a:r>
            <a:r>
              <a:rPr lang="en-US" altLang="zh-CN" sz="2400" dirty="0" smtClean="0">
                <a:latin typeface="UtopiaStd-Regular"/>
              </a:rPr>
              <a:t>diagnosed worldwide </a:t>
            </a:r>
            <a:r>
              <a:rPr lang="en-US" altLang="zh-CN" sz="2400" dirty="0">
                <a:latin typeface="UtopiaStd-Regular"/>
              </a:rPr>
              <a:t>annually, </a:t>
            </a:r>
            <a:r>
              <a:rPr lang="en-US" altLang="zh-CN" sz="2400" dirty="0" err="1">
                <a:latin typeface="UtopiaStd-Regular"/>
              </a:rPr>
              <a:t>teratomas</a:t>
            </a:r>
            <a:r>
              <a:rPr lang="en-US" altLang="zh-CN" sz="2400" dirty="0">
                <a:latin typeface="UtopiaStd-Regular"/>
              </a:rPr>
              <a:t> deserve mention because they are unique </a:t>
            </a:r>
            <a:r>
              <a:rPr lang="en-US" altLang="zh-CN" sz="2400" dirty="0" smtClean="0">
                <a:latin typeface="UtopiaStd-Regular"/>
              </a:rPr>
              <a:t>and shed </a:t>
            </a:r>
            <a:r>
              <a:rPr lang="en-US" altLang="zh-CN" sz="2400" dirty="0">
                <a:latin typeface="UtopiaStd-Regular"/>
              </a:rPr>
              <a:t>light on the biology of embryonic stem (ES) cells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259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figure_02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" y="1412891"/>
            <a:ext cx="7176975" cy="454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295320" y="1698749"/>
            <a:ext cx="48326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This </a:t>
            </a:r>
            <a:r>
              <a:rPr lang="en-US" altLang="zh-CN" dirty="0" err="1" smtClean="0">
                <a:latin typeface="FrutigerLTStd-Light"/>
              </a:rPr>
              <a:t>teratoma</a:t>
            </a:r>
            <a:r>
              <a:rPr lang="en-US" altLang="zh-CN" dirty="0" smtClean="0">
                <a:latin typeface="FrutigerLTStd-Light"/>
              </a:rPr>
              <a:t> was </a:t>
            </a:r>
            <a:r>
              <a:rPr lang="en-US" altLang="zh-CN" dirty="0">
                <a:latin typeface="FrutigerLTStd-Light"/>
              </a:rPr>
              <a:t>created by implanting </a:t>
            </a:r>
            <a:r>
              <a:rPr lang="en-US" altLang="zh-CN" dirty="0" smtClean="0">
                <a:latin typeface="FrutigerLTStd-Light"/>
              </a:rPr>
              <a:t>human embryonic </a:t>
            </a:r>
            <a:r>
              <a:rPr lang="en-US" altLang="zh-CN" dirty="0">
                <a:latin typeface="FrutigerLTStd-Light"/>
              </a:rPr>
              <a:t>stem (ES) cells into a </a:t>
            </a:r>
            <a:r>
              <a:rPr lang="en-US" altLang="zh-CN" dirty="0" smtClean="0">
                <a:latin typeface="FrutigerLTStd-Light"/>
              </a:rPr>
              <a:t>mouse, yielding </a:t>
            </a:r>
            <a:r>
              <a:rPr lang="en-US" altLang="zh-CN" dirty="0">
                <a:latin typeface="FrutigerLTStd-Light"/>
              </a:rPr>
              <a:t>a tumor that is a </a:t>
            </a:r>
            <a:r>
              <a:rPr lang="en-US" altLang="zh-CN" b="1" dirty="0" err="1" smtClean="0">
                <a:latin typeface="FrutigerLTStd-Bold"/>
              </a:rPr>
              <a:t>phenocopy</a:t>
            </a:r>
            <a:r>
              <a:rPr lang="en-US" altLang="zh-CN" b="1" dirty="0" smtClean="0">
                <a:latin typeface="FrutigerLTStd-Bold"/>
              </a:rPr>
              <a:t> </a:t>
            </a:r>
            <a:r>
              <a:rPr lang="en-US" altLang="zh-CN" dirty="0" smtClean="0">
                <a:latin typeface="FrutigerLTStd-Light"/>
              </a:rPr>
              <a:t>of </a:t>
            </a:r>
            <a:r>
              <a:rPr lang="en-US" altLang="zh-CN" dirty="0">
                <a:latin typeface="FrutigerLTStd-Light"/>
              </a:rPr>
              <a:t>the spontaneous </a:t>
            </a:r>
            <a:r>
              <a:rPr lang="en-US" altLang="zh-CN" dirty="0" err="1">
                <a:latin typeface="FrutigerLTStd-Light"/>
              </a:rPr>
              <a:t>teratomas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found in </a:t>
            </a:r>
            <a:r>
              <a:rPr lang="en-US" altLang="zh-CN" dirty="0">
                <a:latin typeface="FrutigerLTStd-Light"/>
              </a:rPr>
              <a:t>children; such “mature” </a:t>
            </a:r>
            <a:r>
              <a:rPr lang="en-US" altLang="zh-CN" dirty="0" err="1" smtClean="0">
                <a:latin typeface="FrutigerLTStd-Light"/>
              </a:rPr>
              <a:t>teratomas</a:t>
            </a:r>
            <a:r>
              <a:rPr lang="en-US" altLang="zh-CN" dirty="0" smtClean="0">
                <a:latin typeface="FrutigerLTStd-Light"/>
              </a:rPr>
              <a:t> contain </a:t>
            </a:r>
            <a:r>
              <a:rPr lang="en-US" altLang="zh-CN" dirty="0">
                <a:latin typeface="FrutigerLTStd-Light"/>
              </a:rPr>
              <a:t>fully differentiated cells and </a:t>
            </a:r>
            <a:r>
              <a:rPr lang="en-US" altLang="zh-CN" dirty="0" smtClean="0">
                <a:latin typeface="FrutigerLTStd-Light"/>
              </a:rPr>
              <a:t>are localized</a:t>
            </a:r>
            <a:r>
              <a:rPr lang="en-US" altLang="zh-CN" dirty="0">
                <a:latin typeface="FrutigerLTStd-Light"/>
              </a:rPr>
              <a:t>, noninvasive tumors. The </a:t>
            </a:r>
            <a:r>
              <a:rPr lang="en-US" altLang="zh-CN" dirty="0" smtClean="0">
                <a:latin typeface="FrutigerLTStd-Light"/>
              </a:rPr>
              <a:t>two sections </a:t>
            </a:r>
            <a:r>
              <a:rPr lang="en-US" altLang="zh-CN" dirty="0">
                <a:latin typeface="FrutigerLTStd-Light"/>
              </a:rPr>
              <a:t>of this </a:t>
            </a:r>
            <a:r>
              <a:rPr lang="en-US" altLang="zh-CN" dirty="0" err="1">
                <a:latin typeface="FrutigerLTStd-Light"/>
              </a:rPr>
              <a:t>teratoma</a:t>
            </a:r>
            <a:r>
              <a:rPr lang="en-US" altLang="zh-CN" dirty="0">
                <a:latin typeface="FrutigerLTStd-Light"/>
              </a:rPr>
              <a:t> (A, B) </a:t>
            </a:r>
            <a:r>
              <a:rPr lang="en-US" altLang="zh-CN" dirty="0" smtClean="0">
                <a:latin typeface="FrutigerLTStd-Light"/>
              </a:rPr>
              <a:t>indicate the </a:t>
            </a:r>
            <a:r>
              <a:rPr lang="en-US" altLang="zh-CN" dirty="0">
                <a:latin typeface="FrutigerLTStd-Light"/>
              </a:rPr>
              <a:t>typical behavior of these tumors, </a:t>
            </a:r>
            <a:r>
              <a:rPr lang="en-US" altLang="zh-CN" dirty="0" smtClean="0">
                <a:latin typeface="FrutigerLTStd-Light"/>
              </a:rPr>
              <a:t>in that </a:t>
            </a:r>
            <a:r>
              <a:rPr lang="en-US" altLang="zh-CN" dirty="0">
                <a:latin typeface="FrutigerLTStd-Light"/>
              </a:rPr>
              <a:t>different sectors of this tumor </a:t>
            </a:r>
            <a:r>
              <a:rPr lang="en-US" altLang="zh-CN" dirty="0" smtClean="0">
                <a:latin typeface="FrutigerLTStd-Light"/>
              </a:rPr>
              <a:t>have formed </a:t>
            </a:r>
            <a:r>
              <a:rPr lang="en-US" altLang="zh-CN" dirty="0">
                <a:latin typeface="FrutigerLTStd-Light"/>
              </a:rPr>
              <a:t>differentiated tissues </a:t>
            </a:r>
            <a:r>
              <a:rPr lang="en-US" altLang="zh-CN" dirty="0" smtClean="0">
                <a:latin typeface="FrutigerLTStd-Light"/>
              </a:rPr>
              <a:t>deriving from </a:t>
            </a:r>
            <a:r>
              <a:rPr lang="en-US" altLang="zh-CN" dirty="0">
                <a:latin typeface="FrutigerLTStd-Light"/>
              </a:rPr>
              <a:t>all three cell layers of the </a:t>
            </a:r>
            <a:r>
              <a:rPr lang="en-US" altLang="zh-CN" dirty="0" smtClean="0">
                <a:latin typeface="FrutigerLTStd-Light"/>
              </a:rPr>
              <a:t>early embryo </a:t>
            </a:r>
            <a:r>
              <a:rPr lang="en-US" altLang="zh-CN" dirty="0">
                <a:latin typeface="FrutigerLTStd-Light"/>
              </a:rPr>
              <a:t>depicted in Figure 2.5.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191279" y="401369"/>
            <a:ext cx="5609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2.11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Teratomas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(</a:t>
            </a:r>
            <a:r>
              <a:rPr lang="zh-CN" altLang="en-US" sz="2800" dirty="0"/>
              <a:t>畸胎瘤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55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0754" y="2392815"/>
            <a:ext cx="11041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UtopiaStd-Regular"/>
              </a:rPr>
              <a:t>Cancer </a:t>
            </a:r>
            <a:r>
              <a:rPr lang="en-US" altLang="zh-CN" sz="2400" dirty="0">
                <a:latin typeface="UtopiaStd-Regular"/>
              </a:rPr>
              <a:t>cells deviate </a:t>
            </a:r>
            <a:r>
              <a:rPr lang="en-US" altLang="zh-CN" sz="2400" dirty="0" smtClean="0">
                <a:latin typeface="UtopiaStd-Regular"/>
              </a:rPr>
              <a:t>substantially in </a:t>
            </a:r>
            <a:r>
              <a:rPr lang="en-US" altLang="zh-CN" sz="2400" dirty="0">
                <a:latin typeface="UtopiaStd-Regular"/>
              </a:rPr>
              <a:t>behavior from their normal cellular precursors, they almost always retain some </a:t>
            </a:r>
            <a:r>
              <a:rPr lang="en-US" altLang="zh-CN" sz="2400" dirty="0" smtClean="0">
                <a:latin typeface="UtopiaStd-Regular"/>
              </a:rPr>
              <a:t>of the </a:t>
            </a:r>
            <a:r>
              <a:rPr lang="en-US" altLang="zh-CN" sz="2400" dirty="0">
                <a:latin typeface="UtopiaStd-Regular"/>
              </a:rPr>
              <a:t>distinctive attributes of the normal cell types from which they have arisen.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118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2081" y="1454565"/>
            <a:ext cx="8597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2.4 Cancers seem to develop progressively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02892" y="31288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具体中间过程包括如下步骤：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260243" y="4520043"/>
            <a:ext cx="200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Hyperplastic (</a:t>
            </a:r>
            <a:r>
              <a:rPr lang="zh-CN" altLang="en-US" dirty="0"/>
              <a:t>增生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243" y="5078566"/>
            <a:ext cx="2167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Metaplastic</a:t>
            </a:r>
            <a:r>
              <a:rPr lang="en-US" altLang="zh-CN" dirty="0" smtClean="0"/>
              <a:t> (</a:t>
            </a:r>
            <a:r>
              <a:rPr lang="zh-CN" altLang="en-US" dirty="0"/>
              <a:t>化生的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747468" y="4772268"/>
            <a:ext cx="1774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Dysplastic </a:t>
            </a:r>
            <a:r>
              <a:rPr lang="en-US" altLang="zh-CN" dirty="0"/>
              <a:t>(</a:t>
            </a:r>
            <a:r>
              <a:rPr lang="zh-CN" altLang="en-US" dirty="0"/>
              <a:t>异型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3348" y="4795555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Pre-invasive </a:t>
            </a:r>
            <a:r>
              <a:rPr lang="en-US" altLang="zh-CN" dirty="0" smtClean="0"/>
              <a:t>polyps (</a:t>
            </a:r>
            <a:r>
              <a:rPr lang="zh-CN" altLang="en-US" dirty="0"/>
              <a:t>息肉</a:t>
            </a:r>
            <a:r>
              <a:rPr lang="en-US" altLang="zh-CN" dirty="0" smtClean="0"/>
              <a:t>) </a:t>
            </a:r>
            <a:endParaRPr lang="zh-CN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9165566" y="4772268"/>
            <a:ext cx="2046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Invasive carcinomas</a:t>
            </a:r>
            <a:endParaRPr lang="zh-CN" alt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8684659" y="4956934"/>
            <a:ext cx="334297" cy="786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5595746" y="4956934"/>
            <a:ext cx="334297" cy="786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ight Arrow 16"/>
          <p:cNvSpPr/>
          <p:nvPr/>
        </p:nvSpPr>
        <p:spPr>
          <a:xfrm>
            <a:off x="3351615" y="4932558"/>
            <a:ext cx="334297" cy="786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24454" y="5726615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Appears normal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400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figure_02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58" y="1078242"/>
            <a:ext cx="85312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9478" y="4829568"/>
            <a:ext cx="103056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FrutigerLTStd-Light"/>
              </a:rPr>
              <a:t>The morphology </a:t>
            </a:r>
            <a:r>
              <a:rPr lang="en-US" altLang="zh-CN" sz="1600" dirty="0">
                <a:latin typeface="FrutigerLTStd-Light"/>
              </a:rPr>
              <a:t>of the normal ductal epithelium of the </a:t>
            </a:r>
            <a:r>
              <a:rPr lang="en-US" altLang="zh-CN" sz="1600" dirty="0" smtClean="0">
                <a:latin typeface="FrutigerLTStd-Light"/>
              </a:rPr>
              <a:t>mammary gland can </a:t>
            </a:r>
            <a:r>
              <a:rPr lang="en-US" altLang="zh-CN" sz="1600" dirty="0">
                <a:latin typeface="FrutigerLTStd-Light"/>
              </a:rPr>
              <a:t>be compared with different </a:t>
            </a:r>
            <a:r>
              <a:rPr lang="en-US" altLang="zh-CN" sz="1600" dirty="0" smtClean="0">
                <a:latin typeface="FrutigerLTStd-Light"/>
              </a:rPr>
              <a:t>degrees of </a:t>
            </a:r>
            <a:r>
              <a:rPr lang="en-US" altLang="zh-CN" sz="1600" dirty="0">
                <a:latin typeface="FrutigerLTStd-Light"/>
              </a:rPr>
              <a:t>hyperplasia. </a:t>
            </a:r>
            <a:r>
              <a:rPr lang="en-US" altLang="zh-CN" sz="1600" u="sng" dirty="0">
                <a:latin typeface="FrutigerLTStd-Light"/>
              </a:rPr>
              <a:t>(A) In these mildly hyperplastic milk ducts</a:t>
            </a:r>
            <a:r>
              <a:rPr lang="en-US" altLang="zh-CN" sz="1600" dirty="0">
                <a:latin typeface="FrutigerLTStd-Light"/>
              </a:rPr>
              <a:t>, </a:t>
            </a:r>
            <a:r>
              <a:rPr lang="en-US" altLang="zh-CN" sz="1600" dirty="0" smtClean="0">
                <a:latin typeface="FrutigerLTStd-Light"/>
              </a:rPr>
              <a:t>shown at </a:t>
            </a:r>
            <a:r>
              <a:rPr lang="en-US" altLang="zh-CN" sz="1600" dirty="0">
                <a:latin typeface="FrutigerLTStd-Light"/>
              </a:rPr>
              <a:t>low magnification and high magnification (</a:t>
            </a:r>
            <a:r>
              <a:rPr lang="en-US" altLang="zh-CN" sz="1600" i="1" dirty="0">
                <a:latin typeface="FrutigerLTStd-LightItalic"/>
              </a:rPr>
              <a:t>inset</a:t>
            </a:r>
            <a:r>
              <a:rPr lang="en-US" altLang="zh-CN" sz="1600" dirty="0">
                <a:latin typeface="FrutigerLTStd-Light"/>
              </a:rPr>
              <a:t>), </a:t>
            </a:r>
            <a:r>
              <a:rPr lang="en-US" altLang="zh-CN" sz="1600" dirty="0" smtClean="0">
                <a:latin typeface="FrutigerLTStd-Light"/>
              </a:rPr>
              <a:t>mammary epithelial </a:t>
            </a:r>
            <a:r>
              <a:rPr lang="en-US" altLang="zh-CN" sz="1600" dirty="0">
                <a:latin typeface="FrutigerLTStd-Light"/>
              </a:rPr>
              <a:t>cells have begun to form piles that protrude into </a:t>
            </a:r>
            <a:r>
              <a:rPr lang="en-US" altLang="zh-CN" sz="1600" dirty="0" smtClean="0">
                <a:latin typeface="FrutigerLTStd-Light"/>
              </a:rPr>
              <a:t>the </a:t>
            </a:r>
            <a:r>
              <a:rPr lang="en-US" altLang="zh-CN" sz="1600" dirty="0" err="1" smtClean="0">
                <a:latin typeface="FrutigerLTStd-Light"/>
              </a:rPr>
              <a:t>lumina</a:t>
            </a:r>
            <a:r>
              <a:rPr lang="en-US" altLang="zh-CN" sz="1600" dirty="0">
                <a:latin typeface="FrutigerLTStd-Light"/>
              </a:rPr>
              <a:t>. </a:t>
            </a:r>
            <a:r>
              <a:rPr lang="en-US" altLang="zh-CN" sz="1600" u="sng" dirty="0">
                <a:latin typeface="FrutigerLTStd-Light"/>
              </a:rPr>
              <a:t>(B) A more advanced hyperplastic mammary duct </a:t>
            </a:r>
            <a:r>
              <a:rPr lang="en-US" altLang="zh-CN" sz="1600" dirty="0" smtClean="0">
                <a:latin typeface="FrutigerLTStd-Light"/>
              </a:rPr>
              <a:t>shows epithelial </a:t>
            </a:r>
            <a:r>
              <a:rPr lang="en-US" altLang="zh-CN" sz="1600" dirty="0">
                <a:latin typeface="FrutigerLTStd-Light"/>
              </a:rPr>
              <a:t>cells that are crowded together and almost </a:t>
            </a:r>
            <a:r>
              <a:rPr lang="en-US" altLang="zh-CN" sz="1600" dirty="0" smtClean="0">
                <a:latin typeface="FrutigerLTStd-Light"/>
              </a:rPr>
              <a:t>completely fill </a:t>
            </a:r>
            <a:r>
              <a:rPr lang="en-US" altLang="zh-CN" sz="1600" dirty="0">
                <a:latin typeface="FrutigerLTStd-Light"/>
              </a:rPr>
              <a:t>the lumen. However, they have not penetrated the </a:t>
            </a:r>
            <a:r>
              <a:rPr lang="en-US" altLang="zh-CN" sz="1600" dirty="0" smtClean="0">
                <a:latin typeface="FrutigerLTStd-Light"/>
              </a:rPr>
              <a:t>basement membrane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not visible</a:t>
            </a:r>
            <a:r>
              <a:rPr lang="en-US" altLang="zh-CN" sz="1600" dirty="0">
                <a:latin typeface="FrutigerLTStd-Light"/>
              </a:rPr>
              <a:t>) and invaded the surrounding stroma.</a:t>
            </a:r>
            <a:endParaRPr lang="zh-CN" alt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1744558" y="253157"/>
            <a:ext cx="9211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2.13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Normal versus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hyperplastic</a:t>
            </a:r>
            <a:r>
              <a:rPr lang="en-US" altLang="zh-CN" sz="2400" dirty="0"/>
              <a:t>(</a:t>
            </a:r>
            <a:r>
              <a:rPr lang="zh-CN" altLang="en-US" sz="2400" dirty="0"/>
              <a:t>增生</a:t>
            </a:r>
            <a:r>
              <a:rPr lang="en-US" altLang="zh-CN" sz="2400" dirty="0" smtClean="0"/>
              <a:t>)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epithelium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62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figure_02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4" y="1661651"/>
            <a:ext cx="6198309" cy="419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06659" y="2211096"/>
            <a:ext cx="47305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 smtClean="0">
                <a:latin typeface="FrutigerLTStd-Light"/>
              </a:rPr>
              <a:t>In </a:t>
            </a:r>
            <a:r>
              <a:rPr lang="en-US" altLang="zh-CN" u="sng" dirty="0">
                <a:latin typeface="FrutigerLTStd-Light"/>
              </a:rPr>
              <a:t>certain </a:t>
            </a:r>
            <a:r>
              <a:rPr lang="en-US" altLang="zh-CN" u="sng" dirty="0" smtClean="0">
                <a:latin typeface="FrutigerLTStd-Light"/>
              </a:rPr>
              <a:t>precancerous conditions</a:t>
            </a:r>
            <a:r>
              <a:rPr lang="en-US" altLang="zh-CN" u="sng" dirty="0">
                <a:latin typeface="FrutigerLTStd-Light"/>
              </a:rPr>
              <a:t>, the normally </a:t>
            </a:r>
            <a:r>
              <a:rPr lang="en-US" altLang="zh-CN" u="sng" dirty="0" smtClean="0">
                <a:latin typeface="FrutigerLTStd-Light"/>
              </a:rPr>
              <a:t>present epithelium </a:t>
            </a:r>
            <a:r>
              <a:rPr lang="en-US" altLang="zh-CN" u="sng" dirty="0">
                <a:latin typeface="FrutigerLTStd-Light"/>
              </a:rPr>
              <a:t>is replaced by an </a:t>
            </a:r>
            <a:r>
              <a:rPr lang="en-US" altLang="zh-CN" u="sng" dirty="0" smtClean="0">
                <a:latin typeface="FrutigerLTStd-Light"/>
              </a:rPr>
              <a:t>epithelium from </a:t>
            </a:r>
            <a:r>
              <a:rPr lang="en-US" altLang="zh-CN" u="sng" dirty="0">
                <a:latin typeface="FrutigerLTStd-Light"/>
              </a:rPr>
              <a:t>a nearby tissue—the process </a:t>
            </a:r>
            <a:r>
              <a:rPr lang="en-US" altLang="zh-CN" u="sng" dirty="0" smtClean="0">
                <a:latin typeface="FrutigerLTStd-Light"/>
              </a:rPr>
              <a:t>of metaplasia</a:t>
            </a:r>
            <a:r>
              <a:rPr lang="en-US" altLang="zh-CN" u="sng" dirty="0">
                <a:latin typeface="FrutigerLTStd-Light"/>
              </a:rPr>
              <a:t>. </a:t>
            </a:r>
            <a:r>
              <a:rPr lang="en-US" altLang="zh-CN" dirty="0">
                <a:latin typeface="FrutigerLTStd-Light"/>
              </a:rPr>
              <a:t>For example, in </a:t>
            </a:r>
            <a:r>
              <a:rPr lang="en-US" altLang="zh-CN" dirty="0" smtClean="0">
                <a:latin typeface="FrutigerLTStd-Light"/>
              </a:rPr>
              <a:t>Barrett’s esophagus(</a:t>
            </a:r>
            <a:r>
              <a:rPr lang="zh-CN" altLang="en-US" dirty="0"/>
              <a:t>食管</a:t>
            </a:r>
            <a:r>
              <a:rPr lang="en-US" altLang="zh-CN" dirty="0" smtClean="0">
                <a:latin typeface="FrutigerLTStd-Light"/>
              </a:rPr>
              <a:t>), </a:t>
            </a:r>
            <a:r>
              <a:rPr lang="en-US" altLang="zh-CN" dirty="0">
                <a:latin typeface="FrutigerLTStd-Light"/>
              </a:rPr>
              <a:t>the squamous cells </a:t>
            </a:r>
            <a:r>
              <a:rPr lang="en-US" altLang="zh-CN" dirty="0" smtClean="0">
                <a:latin typeface="FrutigerLTStd-Light"/>
              </a:rPr>
              <a:t>that normally </a:t>
            </a:r>
            <a:r>
              <a:rPr lang="en-US" altLang="zh-CN" dirty="0">
                <a:latin typeface="FrutigerLTStd-Light"/>
              </a:rPr>
              <a:t>line the wall of the </a:t>
            </a:r>
            <a:r>
              <a:rPr lang="en-US" altLang="zh-CN" dirty="0" smtClean="0">
                <a:latin typeface="FrutigerLTStd-Light"/>
              </a:rPr>
              <a:t>esophagus (</a:t>
            </a:r>
            <a:r>
              <a:rPr lang="en-US" altLang="zh-CN" i="1" dirty="0" smtClean="0">
                <a:latin typeface="FrutigerLTStd-LightItalic"/>
              </a:rPr>
              <a:t>residual </a:t>
            </a:r>
            <a:r>
              <a:rPr lang="en-US" altLang="zh-CN" i="1" dirty="0">
                <a:latin typeface="FrutigerLTStd-LightItalic"/>
              </a:rPr>
              <a:t>squamous mucosa</a:t>
            </a:r>
            <a:r>
              <a:rPr lang="en-US" altLang="zh-CN" dirty="0">
                <a:latin typeface="FrutigerLTStd-Light"/>
              </a:rPr>
              <a:t>) are </a:t>
            </a:r>
            <a:r>
              <a:rPr lang="en-US" altLang="zh-CN" dirty="0" smtClean="0">
                <a:latin typeface="FrutigerLTStd-Light"/>
              </a:rPr>
              <a:t>replaced by </a:t>
            </a:r>
            <a:r>
              <a:rPr lang="en-US" altLang="zh-CN" dirty="0">
                <a:latin typeface="FrutigerLTStd-Light"/>
              </a:rPr>
              <a:t>secretory cells that migrate </a:t>
            </a:r>
            <a:r>
              <a:rPr lang="en-US" altLang="zh-CN" dirty="0" smtClean="0">
                <a:latin typeface="FrutigerLTStd-Light"/>
              </a:rPr>
              <a:t>from the </a:t>
            </a:r>
            <a:r>
              <a:rPr lang="en-US" altLang="zh-CN" dirty="0">
                <a:latin typeface="FrutigerLTStd-Light"/>
              </a:rPr>
              <a:t>lining of the </a:t>
            </a:r>
            <a:r>
              <a:rPr lang="en-US" altLang="zh-CN" dirty="0" smtClean="0">
                <a:latin typeface="FrutigerLTStd-Light"/>
              </a:rPr>
              <a:t>stomach(</a:t>
            </a:r>
            <a:r>
              <a:rPr lang="zh-CN" altLang="en-US" dirty="0"/>
              <a:t>胃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 err="1" smtClean="0">
                <a:latin typeface="FrutigerLTStd-LightItalic"/>
              </a:rPr>
              <a:t>metaplastic</a:t>
            </a:r>
            <a:r>
              <a:rPr lang="en-US" altLang="zh-CN" i="1" dirty="0" smtClean="0">
                <a:latin typeface="FrutigerLTStd-LightItalic"/>
              </a:rPr>
              <a:t> Barrett’s </a:t>
            </a:r>
            <a:r>
              <a:rPr lang="en-US" altLang="zh-CN" i="1" dirty="0">
                <a:latin typeface="FrutigerLTStd-LightItalic"/>
              </a:rPr>
              <a:t>epithelium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dirty="0" smtClean="0">
                <a:latin typeface="FrutigerLTStd-Light"/>
              </a:rPr>
              <a:t>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679523" y="385251"/>
            <a:ext cx="896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2.14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FrutigerLTStd-Bold"/>
              </a:rPr>
              <a:t>Metaplastic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化生的</a:t>
            </a:r>
            <a:r>
              <a:rPr lang="en-US" altLang="zh-CN" sz="2400" dirty="0" smtClean="0"/>
              <a:t>)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conversion of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epithelia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70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figure_02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8" y="1197932"/>
            <a:ext cx="6816866" cy="535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87184" y="1310468"/>
            <a:ext cx="47548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this </a:t>
            </a:r>
            <a:r>
              <a:rPr lang="en-US" altLang="zh-CN" dirty="0" smtClean="0">
                <a:latin typeface="FrutigerLTStd-Light"/>
              </a:rPr>
              <a:t>intraepithelial squamous </a:t>
            </a:r>
            <a:r>
              <a:rPr lang="en-US" altLang="zh-CN" dirty="0">
                <a:latin typeface="FrutigerLTStd-Light"/>
              </a:rPr>
              <a:t>neoplasia of the </a:t>
            </a:r>
            <a:r>
              <a:rPr lang="en-US" altLang="zh-CN" dirty="0" smtClean="0">
                <a:latin typeface="FrutigerLTStd-Light"/>
              </a:rPr>
              <a:t>cervix(</a:t>
            </a:r>
            <a:r>
              <a:rPr lang="zh-CN" altLang="en-US" dirty="0"/>
              <a:t>子宫颈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 smtClean="0">
                <a:latin typeface="FrutigerLTStd-LightItalic"/>
              </a:rPr>
              <a:t>to right </a:t>
            </a:r>
            <a:r>
              <a:rPr lang="en-US" altLang="zh-CN" i="1" dirty="0">
                <a:latin typeface="FrutigerLTStd-LightItalic"/>
              </a:rPr>
              <a:t>of white dotted line, black arrow</a:t>
            </a:r>
            <a:r>
              <a:rPr lang="en-US" altLang="zh-CN" dirty="0" smtClean="0">
                <a:latin typeface="FrutigerLTStd-Light"/>
              </a:rPr>
              <a:t>), the </a:t>
            </a:r>
            <a:r>
              <a:rPr lang="en-US" altLang="zh-CN" dirty="0">
                <a:latin typeface="FrutigerLTStd-Light"/>
              </a:rPr>
              <a:t>epithelial cells have not </a:t>
            </a:r>
            <a:r>
              <a:rPr lang="en-US" altLang="zh-CN" dirty="0" smtClean="0">
                <a:latin typeface="FrutigerLTStd-Light"/>
              </a:rPr>
              <a:t>broken through </a:t>
            </a:r>
            <a:r>
              <a:rPr lang="en-US" altLang="zh-CN" dirty="0">
                <a:latin typeface="FrutigerLTStd-Light"/>
              </a:rPr>
              <a:t>the basement membrane (</a:t>
            </a:r>
            <a:r>
              <a:rPr lang="en-US" altLang="zh-CN" i="1" dirty="0" smtClean="0">
                <a:latin typeface="FrutigerLTStd-LightItalic"/>
              </a:rPr>
              <a:t>not visible</a:t>
            </a:r>
            <a:r>
              <a:rPr lang="en-US" altLang="zh-CN" i="1" dirty="0">
                <a:latin typeface="FrutigerLTStd-LightItalic"/>
              </a:rPr>
              <a:t>, indicated by white dashed </a:t>
            </a:r>
            <a:r>
              <a:rPr lang="en-US" altLang="zh-CN" i="1" dirty="0" smtClean="0">
                <a:latin typeface="FrutigerLTStd-LightItalic"/>
              </a:rPr>
              <a:t>line</a:t>
            </a:r>
            <a:r>
              <a:rPr lang="en-US" altLang="zh-CN" dirty="0" smtClean="0">
                <a:latin typeface="FrutigerLTStd-Light"/>
              </a:rPr>
              <a:t>) and </a:t>
            </a:r>
            <a:r>
              <a:rPr lang="en-US" altLang="zh-CN" dirty="0">
                <a:latin typeface="FrutigerLTStd-Light"/>
              </a:rPr>
              <a:t>invaded the underlying </a:t>
            </a:r>
            <a:r>
              <a:rPr lang="en-US" altLang="zh-CN" dirty="0" err="1" smtClean="0">
                <a:latin typeface="FrutigerLTStd-Light"/>
              </a:rPr>
              <a:t>stroma</a:t>
            </a:r>
            <a:r>
              <a:rPr lang="en-US" altLang="zh-CN" dirty="0" smtClean="0">
                <a:latin typeface="FrutigerLTStd-Light"/>
              </a:rPr>
              <a:t>. The </a:t>
            </a:r>
            <a:r>
              <a:rPr lang="en-US" altLang="zh-CN" dirty="0">
                <a:latin typeface="FrutigerLTStd-Light"/>
              </a:rPr>
              <a:t>cells in this dysplasia continue </a:t>
            </a:r>
            <a:r>
              <a:rPr lang="en-US" altLang="zh-CN" dirty="0" smtClean="0">
                <a:latin typeface="FrutigerLTStd-Light"/>
              </a:rPr>
              <a:t>to be </a:t>
            </a:r>
            <a:r>
              <a:rPr lang="en-US" altLang="zh-CN" dirty="0">
                <a:latin typeface="FrutigerLTStd-Light"/>
              </a:rPr>
              <a:t>densely packed all the way to </a:t>
            </a:r>
            <a:r>
              <a:rPr lang="en-US" altLang="zh-CN" dirty="0" smtClean="0">
                <a:latin typeface="FrutigerLTStd-Light"/>
              </a:rPr>
              <a:t>the luminal </a:t>
            </a:r>
            <a:r>
              <a:rPr lang="en-US" altLang="zh-CN" dirty="0">
                <a:latin typeface="FrutigerLTStd-Light"/>
              </a:rPr>
              <a:t>surface (</a:t>
            </a:r>
            <a:r>
              <a:rPr lang="en-US" altLang="zh-CN" i="1" dirty="0">
                <a:latin typeface="FrutigerLTStd-LightItalic"/>
              </a:rPr>
              <a:t>above</a:t>
            </a:r>
            <a:r>
              <a:rPr lang="en-US" altLang="zh-CN" dirty="0">
                <a:latin typeface="FrutigerLTStd-Light"/>
              </a:rPr>
              <a:t>), in contrast </a:t>
            </a:r>
            <a:r>
              <a:rPr lang="en-US" altLang="zh-CN" dirty="0" smtClean="0">
                <a:latin typeface="FrutigerLTStd-Light"/>
              </a:rPr>
              <a:t>to the </a:t>
            </a:r>
            <a:r>
              <a:rPr lang="en-US" altLang="zh-CN" dirty="0">
                <a:latin typeface="FrutigerLTStd-Light"/>
              </a:rPr>
              <a:t>more diffuse distribution of </a:t>
            </a:r>
            <a:r>
              <a:rPr lang="en-US" altLang="zh-CN" dirty="0" smtClean="0">
                <a:latin typeface="FrutigerLTStd-Light"/>
              </a:rPr>
              <a:t>cells in </a:t>
            </a:r>
            <a:r>
              <a:rPr lang="en-US" altLang="zh-CN" dirty="0">
                <a:latin typeface="FrutigerLTStd-Light"/>
              </a:rPr>
              <a:t>the normal epithelium (</a:t>
            </a:r>
            <a:r>
              <a:rPr lang="en-US" altLang="zh-CN" i="1" dirty="0">
                <a:latin typeface="FrutigerLTStd-LightItalic"/>
              </a:rPr>
              <a:t>left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whose </a:t>
            </a:r>
            <a:r>
              <a:rPr lang="en-US" altLang="zh-CN" dirty="0" err="1" smtClean="0">
                <a:latin typeface="FrutigerLTStd-Light"/>
              </a:rPr>
              <a:t>cytoplasms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light pink</a:t>
            </a:r>
            <a:r>
              <a:rPr lang="en-US" altLang="zh-CN" dirty="0">
                <a:latin typeface="FrutigerLTStd-Light"/>
              </a:rPr>
              <a:t>) increase in size </a:t>
            </a:r>
            <a:r>
              <a:rPr lang="en-US" altLang="zh-CN" dirty="0" smtClean="0">
                <a:latin typeface="FrutigerLTStd-Light"/>
              </a:rPr>
              <a:t>as the </a:t>
            </a:r>
            <a:r>
              <a:rPr lang="en-US" altLang="zh-CN" dirty="0">
                <a:latin typeface="FrutigerLTStd-Light"/>
              </a:rPr>
              <a:t>cells differentiate. Numerous </a:t>
            </a:r>
            <a:r>
              <a:rPr lang="en-US" altLang="zh-CN" u="sng" dirty="0" smtClean="0">
                <a:latin typeface="FrutigerLTStd-Light"/>
              </a:rPr>
              <a:t>mitotic figures </a:t>
            </a:r>
            <a:r>
              <a:rPr lang="en-US" altLang="zh-CN" dirty="0">
                <a:latin typeface="FrutigerLTStd-Light"/>
              </a:rPr>
              <a:t>are also apparent in the </a:t>
            </a:r>
            <a:r>
              <a:rPr lang="en-US" altLang="zh-CN" dirty="0" smtClean="0">
                <a:latin typeface="FrutigerLTStd-Light"/>
              </a:rPr>
              <a:t>dysplasia (</a:t>
            </a:r>
            <a:r>
              <a:rPr lang="en-US" altLang="zh-CN" i="1" dirty="0" smtClean="0">
                <a:latin typeface="FrutigerLTStd-LightItalic"/>
              </a:rPr>
              <a:t>white </a:t>
            </a:r>
            <a:r>
              <a:rPr lang="en-US" altLang="zh-CN" i="1" dirty="0">
                <a:latin typeface="FrutigerLTStd-LightItalic"/>
              </a:rPr>
              <a:t>arrows</a:t>
            </a:r>
            <a:r>
              <a:rPr lang="en-US" altLang="zh-CN" dirty="0">
                <a:latin typeface="FrutigerLTStd-Light"/>
              </a:rPr>
              <a:t>), indicating extensive </a:t>
            </a:r>
            <a:r>
              <a:rPr lang="en-US" altLang="zh-CN" dirty="0" smtClean="0">
                <a:latin typeface="FrutigerLTStd-Light"/>
              </a:rPr>
              <a:t>cell proliferation</a:t>
            </a:r>
            <a:r>
              <a:rPr lang="en-US" altLang="zh-CN" i="1" dirty="0" smtClean="0">
                <a:latin typeface="FrutigerLTStd-LightItalic"/>
              </a:rPr>
              <a:t>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312768" y="340459"/>
            <a:ext cx="896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2.15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Formation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dysplastic (</a:t>
            </a:r>
            <a:r>
              <a:rPr lang="zh-CN" altLang="en-US" sz="2400" b="1" dirty="0">
                <a:solidFill>
                  <a:srgbClr val="000000"/>
                </a:solidFill>
                <a:latin typeface="FrutigerLTStd-Bold"/>
              </a:rPr>
              <a:t>异型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) epithelium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09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ure_02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6" y="328562"/>
            <a:ext cx="4027488" cy="629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51448" y="2882360"/>
            <a:ext cx="4849368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FrutigerLTStd-Light"/>
              </a:rPr>
              <a:t>Adenomatous(</a:t>
            </a:r>
            <a:r>
              <a:rPr lang="zh-CN" altLang="en-US" dirty="0"/>
              <a:t>腺</a:t>
            </a:r>
            <a:r>
              <a:rPr lang="zh-CN" altLang="en-US" dirty="0" smtClean="0"/>
              <a:t>瘤的</a:t>
            </a:r>
            <a:r>
              <a:rPr lang="en-US" altLang="zh-CN" dirty="0" smtClean="0">
                <a:latin typeface="FrutigerLTStd-Light"/>
              </a:rPr>
              <a:t>) growths, termed polyps(</a:t>
            </a:r>
            <a:r>
              <a:rPr lang="zh-CN" altLang="en-US" dirty="0"/>
              <a:t>息肉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in certain organs, have </a:t>
            </a:r>
            <a:r>
              <a:rPr lang="en-US" altLang="zh-CN" dirty="0" smtClean="0">
                <a:latin typeface="FrutigerLTStd-Light"/>
              </a:rPr>
              <a:t>a morphology </a:t>
            </a:r>
            <a:r>
              <a:rPr lang="en-US" altLang="zh-CN" dirty="0">
                <a:latin typeface="FrutigerLTStd-Light"/>
              </a:rPr>
              <a:t>that sets them clearly </a:t>
            </a:r>
            <a:r>
              <a:rPr lang="en-US" altLang="zh-CN" dirty="0" smtClean="0">
                <a:latin typeface="FrutigerLTStd-Light"/>
              </a:rPr>
              <a:t>apart from </a:t>
            </a:r>
            <a:r>
              <a:rPr lang="en-US" altLang="zh-CN" dirty="0">
                <a:latin typeface="FrutigerLTStd-Light"/>
              </a:rPr>
              <a:t>normal and dysplastic epithelium.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5915873" y="8843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2.16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Pre-invasive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adenomas and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carcinomas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50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 descr="figure_02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3" y="1242262"/>
            <a:ext cx="11332615" cy="338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2390" y="5188052"/>
            <a:ext cx="9268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FrutigerLTStd-Light"/>
              </a:rPr>
              <a:t>Tumors </a:t>
            </a:r>
            <a:r>
              <a:rPr lang="en-US" altLang="zh-CN" sz="2000" dirty="0">
                <a:latin typeface="FrutigerLTStd-Light"/>
              </a:rPr>
              <a:t>are </a:t>
            </a:r>
            <a:r>
              <a:rPr lang="en-US" altLang="zh-CN" sz="2000" dirty="0" smtClean="0">
                <a:latin typeface="FrutigerLTStd-Light"/>
              </a:rPr>
              <a:t>considered malignant </a:t>
            </a:r>
            <a:r>
              <a:rPr lang="en-US" altLang="zh-CN" sz="2000" dirty="0">
                <a:latin typeface="FrutigerLTStd-Light"/>
              </a:rPr>
              <a:t>only after they have breached the basement </a:t>
            </a:r>
            <a:r>
              <a:rPr lang="en-US" altLang="zh-CN" sz="2000" dirty="0" smtClean="0">
                <a:latin typeface="FrutigerLTStd-Light"/>
              </a:rPr>
              <a:t>membrane and </a:t>
            </a:r>
            <a:r>
              <a:rPr lang="en-US" altLang="zh-CN" sz="2000" dirty="0">
                <a:latin typeface="FrutigerLTStd-Light"/>
              </a:rPr>
              <a:t>invaded the surrounding </a:t>
            </a:r>
            <a:r>
              <a:rPr lang="en-US" altLang="zh-CN" sz="2000" dirty="0" err="1">
                <a:latin typeface="FrutigerLTStd-Light"/>
              </a:rPr>
              <a:t>stroma</a:t>
            </a:r>
            <a:r>
              <a:rPr lang="en-US" altLang="zh-CN" sz="2000" dirty="0">
                <a:latin typeface="FrutigerLTStd-Light"/>
              </a:rPr>
              <a:t>.</a:t>
            </a:r>
            <a:endParaRPr lang="zh-CN" alt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732942" y="376893"/>
            <a:ext cx="6595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2.17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Invasive carcinomas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08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3123" y="2368557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2.1 Tumors arise from normal tissues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0622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9" name="Picture 3" descr="fig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" y="302659"/>
            <a:ext cx="5978720" cy="655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89290" y="1059141"/>
            <a:ext cx="5447071" cy="5220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FrutigerLTStd-Light"/>
              </a:rPr>
              <a:t>A clear understanding </a:t>
            </a:r>
            <a:r>
              <a:rPr lang="en-US" altLang="zh-CN" sz="1600" dirty="0">
                <a:latin typeface="FrutigerLTStd-Light"/>
              </a:rPr>
              <a:t>of the </a:t>
            </a:r>
            <a:r>
              <a:rPr lang="en-US" altLang="zh-CN" sz="1600" dirty="0" err="1">
                <a:latin typeface="FrutigerLTStd-Light"/>
              </a:rPr>
              <a:t>histopathological</a:t>
            </a:r>
            <a:r>
              <a:rPr lang="en-US" altLang="zh-CN" sz="1600" dirty="0">
                <a:latin typeface="FrutigerLTStd-Light"/>
              </a:rPr>
              <a:t> classification of </a:t>
            </a:r>
            <a:r>
              <a:rPr lang="en-US" altLang="zh-CN" sz="1600" dirty="0" smtClean="0">
                <a:latin typeface="FrutigerLTStd-Light"/>
              </a:rPr>
              <a:t>tumors is </a:t>
            </a:r>
            <a:r>
              <a:rPr lang="en-US" altLang="zh-CN" sz="1600" dirty="0">
                <a:latin typeface="FrutigerLTStd-Light"/>
              </a:rPr>
              <a:t>essential for the study of cancer. However, the entire </a:t>
            </a:r>
            <a:r>
              <a:rPr lang="en-US" altLang="zh-CN" sz="1600" dirty="0" smtClean="0">
                <a:latin typeface="FrutigerLTStd-Light"/>
              </a:rPr>
              <a:t>spectrum of </a:t>
            </a:r>
            <a:r>
              <a:rPr lang="en-US" altLang="zh-CN" sz="1600" dirty="0">
                <a:latin typeface="FrutigerLTStd-Light"/>
              </a:rPr>
              <a:t>tumors arising in various organs and tissues has been </a:t>
            </a:r>
            <a:r>
              <a:rPr lang="en-US" altLang="zh-CN" sz="1600" dirty="0" smtClean="0">
                <a:latin typeface="FrutigerLTStd-Light"/>
              </a:rPr>
              <a:t>difficult to </a:t>
            </a:r>
            <a:r>
              <a:rPr lang="en-US" altLang="zh-CN" sz="1600" dirty="0">
                <a:latin typeface="FrutigerLTStd-Light"/>
              </a:rPr>
              <a:t>capture in a single classification scheme that is either </a:t>
            </a:r>
            <a:r>
              <a:rPr lang="en-US" altLang="zh-CN" sz="1600" dirty="0" smtClean="0">
                <a:latin typeface="FrutigerLTStd-Light"/>
              </a:rPr>
              <a:t>purely morphologic </a:t>
            </a:r>
            <a:r>
              <a:rPr lang="en-US" altLang="zh-CN" sz="1600" dirty="0">
                <a:latin typeface="FrutigerLTStd-Light"/>
              </a:rPr>
              <a:t>or purely molecular. This has necessitated the </a:t>
            </a:r>
            <a:r>
              <a:rPr lang="en-US" altLang="zh-CN" sz="1600" dirty="0" smtClean="0">
                <a:latin typeface="FrutigerLTStd-Light"/>
              </a:rPr>
              <a:t>use of </a:t>
            </a:r>
            <a:r>
              <a:rPr lang="en-US" altLang="zh-CN" sz="1600" dirty="0">
                <a:latin typeface="FrutigerLTStd-Light"/>
              </a:rPr>
              <a:t>histological features of tumor cells together with </a:t>
            </a:r>
            <a:r>
              <a:rPr lang="en-US" altLang="zh-CN" sz="1600" dirty="0" smtClean="0">
                <a:latin typeface="FrutigerLTStd-Light"/>
              </a:rPr>
              <a:t>information about </a:t>
            </a:r>
            <a:r>
              <a:rPr lang="en-US" altLang="zh-CN" sz="1600" dirty="0">
                <a:latin typeface="FrutigerLTStd-Light"/>
              </a:rPr>
              <a:t>their respective tissues-of-origin, differentiation states, </a:t>
            </a:r>
            <a:r>
              <a:rPr lang="en-US" altLang="zh-CN" sz="1600" dirty="0" smtClean="0">
                <a:latin typeface="FrutigerLTStd-Light"/>
              </a:rPr>
              <a:t>and biological </a:t>
            </a:r>
            <a:r>
              <a:rPr lang="en-US" altLang="zh-CN" sz="1600" dirty="0">
                <a:latin typeface="FrutigerLTStd-Light"/>
              </a:rPr>
              <a:t>behaviors; together these make it possible to </a:t>
            </a:r>
            <a:r>
              <a:rPr lang="en-US" altLang="zh-CN" sz="1600" dirty="0" smtClean="0">
                <a:latin typeface="FrutigerLTStd-Light"/>
              </a:rPr>
              <a:t>develop a </a:t>
            </a:r>
            <a:r>
              <a:rPr lang="en-US" altLang="zh-CN" sz="1600" dirty="0">
                <a:latin typeface="FrutigerLTStd-Light"/>
              </a:rPr>
              <a:t>taxonomy of human tumors that has proven useful for </a:t>
            </a:r>
            <a:r>
              <a:rPr lang="en-US" altLang="zh-CN" sz="1600" dirty="0" smtClean="0">
                <a:latin typeface="FrutigerLTStd-Light"/>
              </a:rPr>
              <a:t>the diagnosis </a:t>
            </a:r>
            <a:r>
              <a:rPr lang="en-US" altLang="zh-CN" sz="1600" dirty="0">
                <a:latin typeface="FrutigerLTStd-Light"/>
              </a:rPr>
              <a:t>and clinical management of most tumors. </a:t>
            </a:r>
            <a:endParaRPr lang="zh-CN" alt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4356967" y="71826"/>
            <a:ext cx="6870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66FF"/>
                </a:solidFill>
                <a:latin typeface="FrutigerLTStd-Bold"/>
              </a:rPr>
              <a:t>Figure 2.18 </a:t>
            </a:r>
            <a:r>
              <a:rPr lang="en-US" altLang="zh-CN" sz="2400" b="1" dirty="0" smtClean="0">
                <a:latin typeface="FrutigerLTStd-Bold"/>
              </a:rPr>
              <a:t>Classification </a:t>
            </a:r>
            <a:r>
              <a:rPr lang="en-US" altLang="zh-CN" sz="2400" b="1" dirty="0">
                <a:latin typeface="FrutigerLTStd-Bold"/>
              </a:rPr>
              <a:t>scheme of tumors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63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4907" y="4134597"/>
            <a:ext cx="6955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2.5 Tumors are monoclonal growths</a:t>
            </a:r>
            <a:endParaRPr lang="zh-CN" alt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822845" y="1596048"/>
            <a:ext cx="8948928" cy="1886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UtopiaStd-Regular"/>
              </a:rPr>
              <a:t>Do the tumor </a:t>
            </a:r>
            <a:r>
              <a:rPr lang="en-US" altLang="zh-CN" sz="2000" dirty="0" smtClean="0">
                <a:latin typeface="UtopiaStd-Regular"/>
              </a:rPr>
              <a:t>cells descend </a:t>
            </a:r>
            <a:r>
              <a:rPr lang="en-US" altLang="zh-CN" sz="2000" dirty="0">
                <a:latin typeface="UtopiaStd-Regular"/>
              </a:rPr>
              <a:t>from a single ancestral cell that crossed over the boundary from normal </a:t>
            </a:r>
            <a:r>
              <a:rPr lang="en-US" altLang="zh-CN" sz="2000" dirty="0" smtClean="0">
                <a:latin typeface="UtopiaStd-Regular"/>
              </a:rPr>
              <a:t>to abnormal </a:t>
            </a:r>
            <a:r>
              <a:rPr lang="en-US" altLang="zh-CN" sz="2000" dirty="0">
                <a:latin typeface="UtopiaStd-Regular"/>
              </a:rPr>
              <a:t>growth? </a:t>
            </a:r>
            <a:r>
              <a:rPr lang="en-US" altLang="zh-CN" sz="2000" dirty="0" smtClean="0">
                <a:latin typeface="UtopiaStd-Regular"/>
              </a:rPr>
              <a:t>Or </a:t>
            </a:r>
            <a:r>
              <a:rPr lang="en-US" altLang="zh-CN" sz="2000" dirty="0">
                <a:latin typeface="UtopiaStd-Regular"/>
              </a:rPr>
              <a:t>did a large cohort of normal cells undergo this change, </a:t>
            </a:r>
            <a:r>
              <a:rPr lang="en-US" altLang="zh-CN" sz="2000" dirty="0" smtClean="0">
                <a:latin typeface="UtopiaStd-Regular"/>
              </a:rPr>
              <a:t>each becoming </a:t>
            </a:r>
            <a:r>
              <a:rPr lang="en-US" altLang="zh-CN" sz="2000" dirty="0">
                <a:latin typeface="UtopiaStd-Regular"/>
              </a:rPr>
              <a:t>the ancestor of a distinct subpopulation of cells within a tumor mass?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87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figure_02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9" y="308717"/>
            <a:ext cx="711200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09230" y="2159543"/>
            <a:ext cx="49495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In theory, tumors </a:t>
            </a:r>
            <a:r>
              <a:rPr lang="en-US" altLang="zh-CN" dirty="0">
                <a:latin typeface="FrutigerLTStd-Light"/>
              </a:rPr>
              <a:t>may be polyclonal or </a:t>
            </a:r>
            <a:r>
              <a:rPr lang="en-US" altLang="zh-CN" dirty="0" smtClean="0">
                <a:latin typeface="FrutigerLTStd-Light"/>
              </a:rPr>
              <a:t>monoclonal in </a:t>
            </a:r>
            <a:r>
              <a:rPr lang="en-US" altLang="zh-CN" dirty="0">
                <a:latin typeface="FrutigerLTStd-Light"/>
              </a:rPr>
              <a:t>origin. In a polyclonal tumor (</a:t>
            </a:r>
            <a:r>
              <a:rPr lang="en-US" altLang="zh-CN" i="1" dirty="0">
                <a:latin typeface="FrutigerLTStd-LightItalic"/>
              </a:rPr>
              <a:t>right</a:t>
            </a:r>
            <a:r>
              <a:rPr lang="en-US" altLang="zh-CN" dirty="0" smtClean="0">
                <a:latin typeface="FrutigerLTStd-Light"/>
              </a:rPr>
              <a:t>), multiple </a:t>
            </a:r>
            <a:r>
              <a:rPr lang="en-US" altLang="zh-CN" dirty="0">
                <a:latin typeface="FrutigerLTStd-Light"/>
              </a:rPr>
              <a:t>cells cross over the border </a:t>
            </a:r>
            <a:r>
              <a:rPr lang="en-US" altLang="zh-CN" dirty="0" smtClean="0">
                <a:latin typeface="FrutigerLTStd-Light"/>
              </a:rPr>
              <a:t>from normalcy </a:t>
            </a:r>
            <a:r>
              <a:rPr lang="en-US" altLang="zh-CN" dirty="0">
                <a:latin typeface="FrutigerLTStd-Light"/>
              </a:rPr>
              <a:t>to malignancy to become </a:t>
            </a:r>
            <a:r>
              <a:rPr lang="en-US" altLang="zh-CN" dirty="0" smtClean="0">
                <a:latin typeface="FrutigerLTStd-Light"/>
              </a:rPr>
              <a:t>the ancestors </a:t>
            </a:r>
            <a:r>
              <a:rPr lang="en-US" altLang="zh-CN" dirty="0">
                <a:latin typeface="FrutigerLTStd-Light"/>
              </a:rPr>
              <a:t>of several, genetically </a:t>
            </a:r>
            <a:r>
              <a:rPr lang="en-US" altLang="zh-CN" dirty="0" smtClean="0">
                <a:latin typeface="FrutigerLTStd-Light"/>
              </a:rPr>
              <a:t>distinct subpopulations </a:t>
            </a:r>
            <a:r>
              <a:rPr lang="en-US" altLang="zh-CN" dirty="0">
                <a:latin typeface="FrutigerLTStd-Light"/>
              </a:rPr>
              <a:t>of cells within a </a:t>
            </a:r>
            <a:r>
              <a:rPr lang="en-US" altLang="zh-CN" dirty="0" smtClean="0">
                <a:latin typeface="FrutigerLTStd-Light"/>
              </a:rPr>
              <a:t>tumor mass</a:t>
            </a:r>
            <a:r>
              <a:rPr lang="en-US" altLang="zh-CN" dirty="0">
                <a:latin typeface="FrutigerLTStd-Light"/>
              </a:rPr>
              <a:t>. In a monoclonal tumor (</a:t>
            </a:r>
            <a:r>
              <a:rPr lang="en-US" altLang="zh-CN" i="1" dirty="0">
                <a:latin typeface="FrutigerLTStd-LightItalic"/>
              </a:rPr>
              <a:t>left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only a </a:t>
            </a:r>
            <a:r>
              <a:rPr lang="en-US" altLang="zh-CN" dirty="0">
                <a:latin typeface="FrutigerLTStd-Light"/>
              </a:rPr>
              <a:t>single cell is transformed from </a:t>
            </a:r>
            <a:r>
              <a:rPr lang="en-US" altLang="zh-CN" dirty="0" smtClean="0">
                <a:latin typeface="FrutigerLTStd-Light"/>
              </a:rPr>
              <a:t>normal to </a:t>
            </a:r>
            <a:r>
              <a:rPr lang="en-US" altLang="zh-CN" dirty="0">
                <a:latin typeface="FrutigerLTStd-Light"/>
              </a:rPr>
              <a:t>cancerous behavior to become </a:t>
            </a:r>
            <a:r>
              <a:rPr lang="en-US" altLang="zh-CN" dirty="0" smtClean="0">
                <a:latin typeface="FrutigerLTStd-Light"/>
              </a:rPr>
              <a:t>the ancestor </a:t>
            </a:r>
            <a:r>
              <a:rPr lang="en-US" altLang="zh-CN" dirty="0">
                <a:latin typeface="FrutigerLTStd-Light"/>
              </a:rPr>
              <a:t>of the cells in a tumor mass.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7374599" y="308717"/>
            <a:ext cx="4981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2.19 </a:t>
            </a:r>
            <a:r>
              <a:rPr lang="en-US" altLang="zh-CN" sz="2400" b="1" dirty="0" err="1">
                <a:solidFill>
                  <a:srgbClr val="000000"/>
                </a:solidFill>
                <a:latin typeface="FrutigerLTStd-Bold"/>
              </a:rPr>
              <a:t>Monoclonality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versus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FrutigerLTStd-Bold"/>
              </a:rPr>
              <a:t>polyclonality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of tumors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38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figure_02_2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0" y="293184"/>
            <a:ext cx="318135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3210" y="2310732"/>
            <a:ext cx="64083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While </a:t>
            </a:r>
            <a:r>
              <a:rPr lang="en-US" altLang="zh-CN" dirty="0" smtClean="0">
                <a:latin typeface="FrutigerLTStd-Light"/>
              </a:rPr>
              <a:t>the female </a:t>
            </a:r>
            <a:r>
              <a:rPr lang="en-US" altLang="zh-CN" dirty="0">
                <a:latin typeface="FrutigerLTStd-Light"/>
              </a:rPr>
              <a:t>embryo begins with </a:t>
            </a:r>
            <a:r>
              <a:rPr lang="en-US" altLang="zh-CN" dirty="0" smtClean="0">
                <a:latin typeface="FrutigerLTStd-Light"/>
              </a:rPr>
              <a:t>both X </a:t>
            </a:r>
            <a:r>
              <a:rPr lang="en-US" altLang="zh-CN" dirty="0">
                <a:latin typeface="FrutigerLTStd-Light"/>
              </a:rPr>
              <a:t>chromosomes in an equally </a:t>
            </a:r>
            <a:r>
              <a:rPr lang="en-US" altLang="zh-CN" dirty="0" smtClean="0">
                <a:latin typeface="FrutigerLTStd-Light"/>
              </a:rPr>
              <a:t>active state</a:t>
            </a:r>
            <a:r>
              <a:rPr lang="en-US" altLang="zh-CN" dirty="0">
                <a:latin typeface="FrutigerLTStd-Light"/>
              </a:rPr>
              <a:t>, either the X chromosome </a:t>
            </a:r>
            <a:r>
              <a:rPr lang="en-US" altLang="zh-CN" dirty="0" smtClean="0">
                <a:latin typeface="FrutigerLTStd-Light"/>
              </a:rPr>
              <a:t>inherited from </a:t>
            </a:r>
            <a:r>
              <a:rPr lang="en-US" altLang="zh-CN" dirty="0">
                <a:latin typeface="FrutigerLTStd-Light"/>
              </a:rPr>
              <a:t>the mother (M) or the one from </a:t>
            </a:r>
            <a:r>
              <a:rPr lang="en-US" altLang="zh-CN" dirty="0" smtClean="0">
                <a:latin typeface="FrutigerLTStd-Light"/>
              </a:rPr>
              <a:t>the father </a:t>
            </a:r>
            <a:r>
              <a:rPr lang="en-US" altLang="zh-CN" dirty="0">
                <a:latin typeface="FrutigerLTStd-Light"/>
              </a:rPr>
              <a:t>(P) soon undergoes </a:t>
            </a:r>
            <a:r>
              <a:rPr lang="en-US" altLang="zh-CN" dirty="0" smtClean="0">
                <a:latin typeface="FrutigerLTStd-Light"/>
              </a:rPr>
              <a:t>inactivation at </a:t>
            </a:r>
            <a:r>
              <a:rPr lang="en-US" altLang="zh-CN" dirty="0">
                <a:latin typeface="FrutigerLTStd-Light"/>
              </a:rPr>
              <a:t>random. Such inactivation </a:t>
            </a:r>
            <a:r>
              <a:rPr lang="en-US" altLang="zh-CN" dirty="0" smtClean="0">
                <a:latin typeface="FrutigerLTStd-Light"/>
              </a:rPr>
              <a:t>silences expression </a:t>
            </a:r>
            <a:r>
              <a:rPr lang="en-US" altLang="zh-CN" dirty="0">
                <a:latin typeface="FrutigerLTStd-Light"/>
              </a:rPr>
              <a:t>of almost all genes </a:t>
            </a:r>
            <a:r>
              <a:rPr lang="en-US" altLang="zh-CN" dirty="0" smtClean="0">
                <a:latin typeface="FrutigerLTStd-Light"/>
              </a:rPr>
              <a:t>on that </a:t>
            </a:r>
            <a:r>
              <a:rPr lang="en-US" altLang="zh-CN" dirty="0">
                <a:latin typeface="FrutigerLTStd-Light"/>
              </a:rPr>
              <a:t>chromosome. In the adult, all </a:t>
            </a:r>
            <a:r>
              <a:rPr lang="en-US" altLang="zh-CN" dirty="0" smtClean="0">
                <a:latin typeface="FrutigerLTStd-Light"/>
              </a:rPr>
              <a:t>of the </a:t>
            </a:r>
            <a:r>
              <a:rPr lang="en-US" altLang="zh-CN" dirty="0">
                <a:latin typeface="FrutigerLTStd-Light"/>
              </a:rPr>
              <a:t>lineal descendants of a </a:t>
            </a:r>
            <a:r>
              <a:rPr lang="en-US" altLang="zh-CN" dirty="0" smtClean="0">
                <a:latin typeface="FrutigerLTStd-Light"/>
              </a:rPr>
              <a:t>particular embryonic </a:t>
            </a:r>
            <a:r>
              <a:rPr lang="en-US" altLang="zh-CN" dirty="0">
                <a:latin typeface="FrutigerLTStd-Light"/>
              </a:rPr>
              <a:t>cell continue to inactivate </a:t>
            </a:r>
            <a:r>
              <a:rPr lang="en-US" altLang="zh-CN" dirty="0" smtClean="0">
                <a:latin typeface="FrutigerLTStd-Light"/>
              </a:rPr>
              <a:t>the same </a:t>
            </a:r>
            <a:r>
              <a:rPr lang="en-US" altLang="zh-CN" dirty="0">
                <a:latin typeface="FrutigerLTStd-Light"/>
              </a:rPr>
              <a:t>X chromosome. Hence, the </a:t>
            </a:r>
            <a:r>
              <a:rPr lang="en-US" altLang="zh-CN" dirty="0" smtClean="0">
                <a:latin typeface="FrutigerLTStd-Light"/>
              </a:rPr>
              <a:t>adult female </a:t>
            </a:r>
            <a:r>
              <a:rPr lang="en-US" altLang="zh-CN" dirty="0">
                <a:latin typeface="FrutigerLTStd-Light"/>
              </a:rPr>
              <a:t>body is made of patches (</a:t>
            </a:r>
            <a:r>
              <a:rPr lang="en-US" altLang="zh-CN" dirty="0" smtClean="0">
                <a:latin typeface="FrutigerLTStd-Light"/>
              </a:rPr>
              <a:t>clones) of </a:t>
            </a:r>
            <a:r>
              <a:rPr lang="en-US" altLang="zh-CN" dirty="0">
                <a:latin typeface="FrutigerLTStd-Light"/>
              </a:rPr>
              <a:t>cells of the type </a:t>
            </a:r>
            <a:r>
              <a:rPr lang="en-US" altLang="zh-CN" dirty="0" err="1">
                <a:latin typeface="FrutigerLTStd-Light"/>
              </a:rPr>
              <a:t>Mp</a:t>
            </a:r>
            <a:r>
              <a:rPr lang="en-US" altLang="zh-CN" dirty="0">
                <a:latin typeface="FrutigerLTStd-Light"/>
              </a:rPr>
              <a:t> and patches </a:t>
            </a:r>
            <a:r>
              <a:rPr lang="en-US" altLang="zh-CN" dirty="0" smtClean="0">
                <a:latin typeface="FrutigerLTStd-Light"/>
              </a:rPr>
              <a:t>of the </a:t>
            </a:r>
            <a:r>
              <a:rPr lang="en-US" altLang="zh-CN" dirty="0">
                <a:latin typeface="FrutigerLTStd-Light"/>
              </a:rPr>
              <a:t>type </a:t>
            </a:r>
            <a:r>
              <a:rPr lang="en-US" altLang="zh-CN" dirty="0" err="1">
                <a:latin typeface="FrutigerLTStd-Light"/>
              </a:rPr>
              <a:t>mP</a:t>
            </a:r>
            <a:r>
              <a:rPr lang="en-US" altLang="zh-CN" dirty="0">
                <a:latin typeface="FrutigerLTStd-Light"/>
              </a:rPr>
              <a:t>, where the </a:t>
            </a:r>
            <a:r>
              <a:rPr lang="en-US" altLang="zh-CN" i="1" dirty="0">
                <a:latin typeface="FrutigerLTStd-LightItalic"/>
              </a:rPr>
              <a:t>lowercase </a:t>
            </a:r>
            <a:r>
              <a:rPr lang="en-US" altLang="zh-CN" i="1" dirty="0" smtClean="0">
                <a:latin typeface="FrutigerLTStd-LightItalic"/>
              </a:rPr>
              <a:t>letter </a:t>
            </a:r>
            <a:r>
              <a:rPr lang="en-US" altLang="zh-CN" dirty="0" smtClean="0">
                <a:latin typeface="FrutigerLTStd-Light"/>
              </a:rPr>
              <a:t>denotes </a:t>
            </a:r>
            <a:r>
              <a:rPr lang="en-US" altLang="zh-CN" dirty="0">
                <a:latin typeface="FrutigerLTStd-Light"/>
              </a:rPr>
              <a:t>an inactivated state.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046229" y="600741"/>
            <a:ext cx="6516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2.20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X-chromosome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inactivation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patterns and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the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FrutigerLTStd-Bold"/>
              </a:rPr>
              <a:t>monoclonality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of tumors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51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figure_02_2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4" y="279400"/>
            <a:ext cx="5381625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51748" y="1906660"/>
            <a:ext cx="549072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(C) Use of </a:t>
            </a:r>
            <a:r>
              <a:rPr lang="en-US" altLang="zh-CN" sz="2000" dirty="0" smtClean="0">
                <a:latin typeface="FrutigerLTStd-Light"/>
              </a:rPr>
              <a:t>starch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淀粉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gel </a:t>
            </a:r>
            <a:r>
              <a:rPr lang="en-US" altLang="zh-CN" sz="2000" dirty="0">
                <a:latin typeface="FrutigerLTStd-Light"/>
              </a:rPr>
              <a:t>electrophoresis </a:t>
            </a:r>
            <a:r>
              <a:rPr lang="en-US" altLang="zh-CN" sz="2000" dirty="0" smtClean="0">
                <a:latin typeface="FrutigerLTStd-Light"/>
              </a:rPr>
              <a:t>to resolve </a:t>
            </a:r>
            <a:r>
              <a:rPr lang="en-US" altLang="zh-CN" sz="2000" dirty="0">
                <a:latin typeface="FrutigerLTStd-Light"/>
              </a:rPr>
              <a:t>the two forms of G6PD </a:t>
            </a:r>
            <a:r>
              <a:rPr lang="en-US" altLang="zh-CN" sz="2000" dirty="0" smtClean="0">
                <a:latin typeface="FrutigerLTStd-Light"/>
              </a:rPr>
              <a:t>showed that </a:t>
            </a:r>
            <a:r>
              <a:rPr lang="en-US" altLang="zh-CN" sz="2000" dirty="0">
                <a:latin typeface="FrutigerLTStd-Light"/>
              </a:rPr>
              <a:t>all of the cancer cells in a </a:t>
            </a:r>
            <a:r>
              <a:rPr lang="en-US" altLang="zh-CN" sz="2000" dirty="0" smtClean="0">
                <a:latin typeface="FrutigerLTStd-Light"/>
              </a:rPr>
              <a:t>tumor from </a:t>
            </a:r>
            <a:r>
              <a:rPr lang="en-US" altLang="zh-CN" sz="2000" dirty="0">
                <a:latin typeface="FrutigerLTStd-Light"/>
              </a:rPr>
              <a:t>a </a:t>
            </a:r>
            <a:r>
              <a:rPr lang="en-US" altLang="zh-CN" sz="2000" i="1" dirty="0">
                <a:latin typeface="FrutigerLTStd-LightItalic"/>
              </a:rPr>
              <a:t>G6PD </a:t>
            </a:r>
            <a:r>
              <a:rPr lang="en-US" altLang="zh-CN" sz="2000" dirty="0">
                <a:latin typeface="FrutigerLTStd-Light"/>
              </a:rPr>
              <a:t>heterozygous </a:t>
            </a:r>
            <a:r>
              <a:rPr lang="en-US" altLang="zh-CN" sz="2000" dirty="0" smtClean="0">
                <a:latin typeface="FrutigerLTStd-Light"/>
              </a:rPr>
              <a:t>patient express </a:t>
            </a:r>
            <a:r>
              <a:rPr lang="en-US" altLang="zh-CN" sz="2000" dirty="0">
                <a:latin typeface="FrutigerLTStd-Light"/>
              </a:rPr>
              <a:t>the same version of this </a:t>
            </a:r>
            <a:r>
              <a:rPr lang="en-US" altLang="zh-CN" sz="2000" dirty="0" smtClean="0">
                <a:latin typeface="FrutigerLTStd-Light"/>
              </a:rPr>
              <a:t>enzyme. This </a:t>
            </a:r>
            <a:r>
              <a:rPr lang="en-US" altLang="zh-CN" sz="2000" dirty="0">
                <a:latin typeface="FrutigerLTStd-Light"/>
              </a:rPr>
              <a:t>indicated their likely descent from </a:t>
            </a:r>
            <a:r>
              <a:rPr lang="en-US" altLang="zh-CN" sz="2000" dirty="0" smtClean="0">
                <a:latin typeface="FrutigerLTStd-Light"/>
              </a:rPr>
              <a:t>a common </a:t>
            </a:r>
            <a:r>
              <a:rPr lang="en-US" altLang="zh-CN" sz="2000" dirty="0">
                <a:latin typeface="FrutigerLTStd-Light"/>
              </a:rPr>
              <a:t>ancestral cell that already </a:t>
            </a:r>
            <a:r>
              <a:rPr lang="en-US" altLang="zh-CN" sz="2000" dirty="0" smtClean="0">
                <a:latin typeface="FrutigerLTStd-Light"/>
              </a:rPr>
              <a:t>had this </a:t>
            </a:r>
            <a:r>
              <a:rPr lang="en-US" altLang="zh-CN" sz="2000" dirty="0">
                <a:latin typeface="FrutigerLTStd-Light"/>
              </a:rPr>
              <a:t>particular pattern of </a:t>
            </a:r>
            <a:r>
              <a:rPr lang="en-US" altLang="zh-CN" sz="2000" dirty="0" smtClean="0">
                <a:latin typeface="FrutigerLTStd-Light"/>
              </a:rPr>
              <a:t>X-inactivation, suggesting </a:t>
            </a:r>
            <a:r>
              <a:rPr lang="en-US" altLang="zh-CN" sz="2000" dirty="0">
                <a:latin typeface="FrutigerLTStd-Light"/>
              </a:rPr>
              <a:t>that the cancer cells </a:t>
            </a:r>
            <a:r>
              <a:rPr lang="en-US" altLang="zh-CN" sz="2000" dirty="0" smtClean="0">
                <a:latin typeface="FrutigerLTStd-Light"/>
              </a:rPr>
              <a:t>within a </a:t>
            </a:r>
            <a:r>
              <a:rPr lang="en-US" altLang="zh-CN" sz="2000" dirty="0">
                <a:latin typeface="FrutigerLTStd-Light"/>
              </a:rPr>
              <a:t>tumor mass constitute a </a:t>
            </a:r>
            <a:r>
              <a:rPr lang="en-US" altLang="zh-CN" sz="2000" dirty="0" smtClean="0">
                <a:latin typeface="FrutigerLTStd-Light"/>
              </a:rPr>
              <a:t>monoclonal growth.</a:t>
            </a:r>
            <a:r>
              <a:rPr lang="zh-CN" altLang="en-US" sz="2000" dirty="0" smtClean="0">
                <a:latin typeface="FrutigerLTStd-Light"/>
              </a:rPr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3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6778" y="499473"/>
            <a:ext cx="9872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rgbClr val="FF0000"/>
                </a:solidFill>
              </a:rPr>
              <a:t>Monoclonality</a:t>
            </a:r>
            <a:r>
              <a:rPr lang="en-US" altLang="zh-CN" sz="4400" b="1" dirty="0">
                <a:solidFill>
                  <a:srgbClr val="FF0000"/>
                </a:solidFill>
              </a:rPr>
              <a:t> 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versus heterogeneity 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692653"/>
              </p:ext>
            </p:extLst>
          </p:nvPr>
        </p:nvGraphicFramePr>
        <p:xfrm>
          <a:off x="1069801" y="1197311"/>
          <a:ext cx="3340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3" imgW="3339360" imgH="5714280" progId="">
                  <p:embed/>
                </p:oleObj>
              </mc:Choice>
              <mc:Fallback>
                <p:oleObj r:id="rId3" imgW="3339360" imgH="5714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9801" y="1197311"/>
                        <a:ext cx="334010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27077" y="2370997"/>
            <a:ext cx="4435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肿瘤单克隆起源（</a:t>
            </a:r>
            <a:r>
              <a:rPr lang="en-US" altLang="zh-CN" sz="2000" b="1" dirty="0" smtClean="0"/>
              <a:t>monoclonal origin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27076" y="3618668"/>
            <a:ext cx="423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肿瘤异质性（</a:t>
            </a:r>
            <a:r>
              <a:rPr lang="en-US" altLang="zh-CN" sz="2000" b="1" dirty="0" smtClean="0"/>
              <a:t>Tumor heterogeneity</a:t>
            </a:r>
            <a:r>
              <a:rPr lang="zh-CN" altLang="en-US" sz="2000" b="1" dirty="0" smtClean="0"/>
              <a:t>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746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2061" y="1518294"/>
            <a:ext cx="8448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2.6 Cancer cells exhibit an altered energy 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metabolism(</a:t>
            </a:r>
            <a:r>
              <a:rPr lang="zh-CN" altLang="en-US" sz="3200" dirty="0"/>
              <a:t>能量代谢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)</a:t>
            </a:r>
            <a:endParaRPr lang="zh-CN" alt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447939" y="4050580"/>
            <a:ext cx="504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First </a:t>
            </a:r>
            <a:r>
              <a:rPr lang="en-US" altLang="zh-CN" sz="2400" dirty="0"/>
              <a:t>reported in 1924 by Otto Warburg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47065" y="5013206"/>
            <a:ext cx="8843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u="sng" dirty="0">
                <a:solidFill>
                  <a:srgbClr val="FF0000"/>
                </a:solidFill>
              </a:rPr>
              <a:t>Aerobic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glycolysis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有氧糖酵解</a:t>
            </a:r>
            <a:r>
              <a:rPr lang="en-US" altLang="zh-CN" sz="2400" dirty="0" smtClean="0"/>
              <a:t>), </a:t>
            </a:r>
            <a:r>
              <a:rPr lang="en-US" altLang="zh-CN" sz="2400" dirty="0"/>
              <a:t>sometimes called the </a:t>
            </a:r>
            <a:r>
              <a:rPr lang="en-US" altLang="zh-CN" sz="2400" u="sng" dirty="0">
                <a:solidFill>
                  <a:srgbClr val="FF0000"/>
                </a:solidFill>
              </a:rPr>
              <a:t>Warburg effect</a:t>
            </a:r>
            <a:endParaRPr lang="zh-CN" altLang="en-US" sz="24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figure_02_2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1" y="1718258"/>
            <a:ext cx="5467509" cy="382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51819" y="413282"/>
            <a:ext cx="927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2.22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Changes in glucose metabolism in cancer cells</a:t>
            </a:r>
            <a:endParaRPr lang="zh-CN" altLang="en-US" sz="2400" dirty="0"/>
          </a:p>
        </p:txBody>
      </p:sp>
      <p:pic>
        <p:nvPicPr>
          <p:cNvPr id="4" name="Picture 2" descr="figure_02_22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5" y="1718259"/>
            <a:ext cx="5473341" cy="382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6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figure_02_2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4" y="1182637"/>
            <a:ext cx="5471738" cy="507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75345" y="1460290"/>
            <a:ext cx="54223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2-Deoxy-2-</a:t>
            </a:r>
            <a:r>
              <a:rPr lang="en-US" altLang="zh-CN" dirty="0" smtClean="0">
                <a:latin typeface="FrutigerLTStd-Light"/>
              </a:rPr>
              <a:t>(</a:t>
            </a:r>
            <a:r>
              <a:rPr lang="en-US" altLang="zh-CN" baseline="30000" dirty="0" smtClean="0">
                <a:latin typeface="FrutigerLTStd-Light"/>
              </a:rPr>
              <a:t>18</a:t>
            </a:r>
            <a:r>
              <a:rPr lang="en-US" altLang="zh-CN" dirty="0" smtClean="0">
                <a:latin typeface="FrutigerLTStd-Light"/>
              </a:rPr>
              <a:t>F)</a:t>
            </a:r>
            <a:r>
              <a:rPr lang="en-US" altLang="zh-CN" dirty="0" err="1" smtClean="0">
                <a:latin typeface="FrutigerLTStd-Light"/>
              </a:rPr>
              <a:t>fluoro</a:t>
            </a:r>
            <a:r>
              <a:rPr lang="en-US" altLang="zh-CN" dirty="0" smtClean="0">
                <a:latin typeface="FrutigerLTStd-Light"/>
              </a:rPr>
              <a:t>-D-glucose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positron(</a:t>
            </a:r>
            <a:r>
              <a:rPr lang="zh-CN" altLang="en-US" dirty="0"/>
              <a:t>正电子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)-emission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tomography (FGD-PET)</a:t>
            </a:r>
            <a:r>
              <a:rPr lang="en-US" altLang="zh-CN" dirty="0">
                <a:latin typeface="FrutigerLTStd-Light"/>
              </a:rPr>
              <a:t> makes it </a:t>
            </a:r>
            <a:r>
              <a:rPr lang="en-US" altLang="zh-CN" dirty="0" smtClean="0">
                <a:latin typeface="FrutigerLTStd-Light"/>
              </a:rPr>
              <a:t>possible to </a:t>
            </a:r>
            <a:r>
              <a:rPr lang="en-US" altLang="zh-CN" dirty="0">
                <a:latin typeface="FrutigerLTStd-Light"/>
              </a:rPr>
              <a:t>visualize tumors in the body that have concentrated </a:t>
            </a:r>
            <a:r>
              <a:rPr lang="en-US" altLang="zh-CN" dirty="0" smtClean="0">
                <a:latin typeface="FrutigerLTStd-Light"/>
              </a:rPr>
              <a:t>large amounts </a:t>
            </a:r>
            <a:r>
              <a:rPr lang="en-US" altLang="zh-CN" dirty="0">
                <a:latin typeface="FrutigerLTStd-Light"/>
              </a:rPr>
              <a:t>of glucose because of the hyperactivity of the </a:t>
            </a:r>
            <a:r>
              <a:rPr lang="en-US" altLang="zh-CN" dirty="0" smtClean="0">
                <a:latin typeface="FrutigerLTStd-Light"/>
              </a:rPr>
              <a:t>GLUT1 transporter </a:t>
            </a:r>
            <a:r>
              <a:rPr lang="en-US" altLang="zh-CN" dirty="0">
                <a:latin typeface="FrutigerLTStd-Light"/>
              </a:rPr>
              <a:t>in the associated cancer cells. In the case shown </a:t>
            </a:r>
            <a:r>
              <a:rPr lang="en-US" altLang="zh-CN" dirty="0" smtClean="0">
                <a:latin typeface="FrutigerLTStd-Light"/>
              </a:rPr>
              <a:t>here, FDG-PET </a:t>
            </a:r>
            <a:r>
              <a:rPr lang="en-US" altLang="zh-CN" dirty="0">
                <a:latin typeface="FrutigerLTStd-Light"/>
              </a:rPr>
              <a:t>revealed a small tumor (</a:t>
            </a:r>
            <a:r>
              <a:rPr lang="en-US" altLang="zh-CN" i="1" dirty="0">
                <a:latin typeface="FrutigerLTStd-LightItalic"/>
              </a:rPr>
              <a:t>bright orange; arrow</a:t>
            </a:r>
            <a:r>
              <a:rPr lang="en-US" altLang="zh-CN" dirty="0">
                <a:latin typeface="FrutigerLTStd-Light"/>
              </a:rPr>
              <a:t>) in the </a:t>
            </a:r>
            <a:r>
              <a:rPr lang="en-US" altLang="zh-CN" dirty="0" smtClean="0">
                <a:latin typeface="FrutigerLTStd-Light"/>
              </a:rPr>
              <a:t>region near </a:t>
            </a:r>
            <a:r>
              <a:rPr lang="en-US" altLang="zh-CN" dirty="0">
                <a:latin typeface="FrutigerLTStd-Light"/>
              </a:rPr>
              <a:t>an ovary of a woman who was under treatment for </a:t>
            </a:r>
            <a:r>
              <a:rPr lang="en-US" altLang="zh-CN" dirty="0" smtClean="0">
                <a:latin typeface="FrutigerLTStd-Light"/>
              </a:rPr>
              <a:t>breast cancer </a:t>
            </a:r>
            <a:r>
              <a:rPr lang="en-US" altLang="zh-CN" dirty="0">
                <a:latin typeface="FrutigerLTStd-Light"/>
              </a:rPr>
              <a:t>but was otherwise without symptoms.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X-ray-computed tomography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(CT)</a:t>
            </a:r>
            <a:r>
              <a:rPr lang="en-US" altLang="zh-CN" dirty="0">
                <a:latin typeface="FrutigerLTStd-Light"/>
              </a:rPr>
              <a:t> was used at the same time to image the </a:t>
            </a:r>
            <a:r>
              <a:rPr lang="en-US" altLang="zh-CN" dirty="0" smtClean="0">
                <a:latin typeface="FrutigerLTStd-Light"/>
              </a:rPr>
              <a:t>outlines of </a:t>
            </a:r>
            <a:r>
              <a:rPr lang="en-US" altLang="zh-CN" dirty="0">
                <a:latin typeface="FrutigerLTStd-Light"/>
              </a:rPr>
              <a:t>the tissues of this patient. This highly sensitive </a:t>
            </a:r>
            <a:r>
              <a:rPr lang="en-US" altLang="zh-CN" dirty="0" smtClean="0">
                <a:latin typeface="FrutigerLTStd-Light"/>
              </a:rPr>
              <a:t>technology provided </a:t>
            </a:r>
            <a:r>
              <a:rPr lang="en-US" altLang="zh-CN" dirty="0">
                <a:latin typeface="FrutigerLTStd-Light"/>
              </a:rPr>
              <a:t>the first indication of an </a:t>
            </a:r>
            <a:r>
              <a:rPr lang="en-US" altLang="zh-CN" dirty="0" smtClean="0">
                <a:latin typeface="FrutigerLTStd-Light"/>
              </a:rPr>
              <a:t>incipient (</a:t>
            </a:r>
            <a:r>
              <a:rPr lang="zh-CN" altLang="en-US" dirty="0"/>
              <a:t>开始的</a:t>
            </a:r>
            <a:r>
              <a:rPr lang="en-US" altLang="zh-CN" dirty="0" smtClean="0">
                <a:latin typeface="FrutigerLTStd-Light"/>
              </a:rPr>
              <a:t>) ovarian </a:t>
            </a:r>
            <a:r>
              <a:rPr lang="en-US" altLang="zh-CN" dirty="0">
                <a:latin typeface="FrutigerLTStd-Light"/>
              </a:rPr>
              <a:t>cancer in </a:t>
            </a:r>
            <a:r>
              <a:rPr lang="en-US" altLang="zh-CN" dirty="0" smtClean="0">
                <a:latin typeface="FrutigerLTStd-Light"/>
              </a:rPr>
              <a:t>this patient. 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658" y="396634"/>
            <a:ext cx="9122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2.22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Changes in glucose metabolism in cancer cells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567404" y="6262260"/>
            <a:ext cx="635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FGD-PET is a widely used application based on cancer metabolism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1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006" y="1816961"/>
            <a:ext cx="944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2.7 Cancers occur with vastly different frequencies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in different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human populations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87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figure_02_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7" y="1361310"/>
            <a:ext cx="5576278" cy="502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1458" y="557654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这张图结论：肿瘤细胞和正常细胞同存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53312" y="339998"/>
            <a:ext cx="9272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Normal versus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neoplastic(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肿瘤的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tissue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414969" y="2086683"/>
            <a:ext cx="51679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This histological section </a:t>
            </a:r>
            <a:r>
              <a:rPr lang="en-US" altLang="zh-CN" dirty="0" smtClean="0">
                <a:latin typeface="FrutigerLTStd-Light"/>
              </a:rPr>
              <a:t>of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lining of the </a:t>
            </a:r>
            <a:r>
              <a:rPr lang="en-US" altLang="zh-CN" u="sng" dirty="0" smtClean="0">
                <a:latin typeface="FrutigerLTStd-Light"/>
              </a:rPr>
              <a:t>ileum(</a:t>
            </a:r>
            <a:r>
              <a:rPr lang="zh-CN" altLang="en-US" dirty="0"/>
              <a:t>回肠</a:t>
            </a:r>
            <a:r>
              <a:rPr lang="en-US" altLang="zh-CN" u="sng" dirty="0" smtClean="0">
                <a:latin typeface="FrutigerLTStd-Light"/>
              </a:rPr>
              <a:t>)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in the </a:t>
            </a:r>
            <a:r>
              <a:rPr lang="en-US" altLang="zh-CN" u="sng" dirty="0" smtClean="0">
                <a:latin typeface="FrutigerLTStd-Light"/>
              </a:rPr>
              <a:t>small</a:t>
            </a:r>
            <a:r>
              <a:rPr lang="zh-CN" altLang="en-US" u="sng" dirty="0" smtClean="0">
                <a:latin typeface="FrutigerLTStd-Light"/>
              </a:rPr>
              <a:t> </a:t>
            </a:r>
            <a:r>
              <a:rPr lang="en-US" altLang="zh-CN" u="sng" dirty="0" smtClean="0">
                <a:latin typeface="FrutigerLTStd-Light"/>
              </a:rPr>
              <a:t>intestine (</a:t>
            </a:r>
            <a:r>
              <a:rPr lang="zh-CN" altLang="en-US" u="sng" dirty="0" smtClean="0">
                <a:latin typeface="FrutigerLTStd-Light"/>
              </a:rPr>
              <a:t>小肠</a:t>
            </a:r>
            <a:r>
              <a:rPr lang="en-US" altLang="zh-CN" u="sng" dirty="0" smtClean="0">
                <a:latin typeface="FrutigerLTStd-Light"/>
              </a:rPr>
              <a:t>)</a:t>
            </a:r>
            <a:r>
              <a:rPr lang="en-US" altLang="zh-CN" dirty="0" smtClean="0">
                <a:latin typeface="FrutigerLTStd-Light"/>
              </a:rPr>
              <a:t>, </a:t>
            </a:r>
            <a:r>
              <a:rPr lang="en-US" altLang="zh-CN" dirty="0">
                <a:latin typeface="FrutigerLTStd-Light"/>
              </a:rPr>
              <a:t>viewed at low </a:t>
            </a:r>
            <a:r>
              <a:rPr lang="en-US" altLang="zh-CN" dirty="0" smtClean="0">
                <a:latin typeface="FrutigerLTStd-Light"/>
              </a:rPr>
              <a:t>magnification,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reveals </a:t>
            </a:r>
            <a:r>
              <a:rPr lang="en-US" altLang="zh-CN" dirty="0">
                <a:latin typeface="FrutigerLTStd-Light"/>
              </a:rPr>
              <a:t>the continuity between </a:t>
            </a:r>
            <a:r>
              <a:rPr lang="en-US" altLang="zh-CN" dirty="0" smtClean="0">
                <a:latin typeface="FrutigerLTStd-Light"/>
              </a:rPr>
              <a:t>normal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and </a:t>
            </a:r>
            <a:r>
              <a:rPr lang="en-US" altLang="zh-CN" dirty="0">
                <a:latin typeface="FrutigerLTStd-Light"/>
              </a:rPr>
              <a:t>cancerous tissue. At the far left </a:t>
            </a:r>
            <a:r>
              <a:rPr lang="en-US" altLang="zh-CN" dirty="0" smtClean="0">
                <a:latin typeface="FrutigerLTStd-Light"/>
              </a:rPr>
              <a:t>is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normal epithelial </a:t>
            </a:r>
            <a:r>
              <a:rPr lang="en-US" altLang="zh-CN" dirty="0" smtClean="0">
                <a:latin typeface="FrutigerLTStd-Light"/>
              </a:rPr>
              <a:t>lining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smtClean="0">
                <a:latin typeface="FrutigerLTStd-Light"/>
              </a:rPr>
              <a:t>mucosa(</a:t>
            </a:r>
            <a:r>
              <a:rPr lang="zh-CN" altLang="en-US" dirty="0"/>
              <a:t>黏膜</a:t>
            </a:r>
            <a:r>
              <a:rPr lang="en-US" altLang="zh-CN" dirty="0" smtClean="0">
                <a:latin typeface="FrutigerLTStd-Light"/>
              </a:rPr>
              <a:t>).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the middle is mucosal tissue that </a:t>
            </a:r>
            <a:r>
              <a:rPr lang="en-US" altLang="zh-CN" dirty="0" smtClean="0">
                <a:latin typeface="FrutigerLTStd-Light"/>
              </a:rPr>
              <a:t>has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become </a:t>
            </a:r>
            <a:r>
              <a:rPr lang="en-US" altLang="zh-CN" dirty="0">
                <a:latin typeface="FrutigerLTStd-Light"/>
              </a:rPr>
              <a:t>highly abnormal, or “</a:t>
            </a:r>
            <a:r>
              <a:rPr lang="en-US" altLang="zh-CN" dirty="0" smtClean="0">
                <a:latin typeface="FrutigerLTStd-Light"/>
              </a:rPr>
              <a:t>dysplastic(</a:t>
            </a:r>
            <a:r>
              <a:rPr lang="zh-CN" altLang="en-US" dirty="0"/>
              <a:t>异型</a:t>
            </a:r>
            <a:r>
              <a:rPr lang="en-US" altLang="zh-CN" dirty="0" smtClean="0">
                <a:latin typeface="FrutigerLTStd-Light"/>
              </a:rPr>
              <a:t>).”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To </a:t>
            </a:r>
            <a:r>
              <a:rPr lang="en-US" altLang="zh-CN" dirty="0">
                <a:latin typeface="FrutigerLTStd-Light"/>
              </a:rPr>
              <a:t>the right is an obvious </a:t>
            </a:r>
            <a:r>
              <a:rPr lang="en-US" altLang="zh-CN" dirty="0" smtClean="0">
                <a:latin typeface="FrutigerLTStd-Light"/>
              </a:rPr>
              <a:t>tumor—an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adenocarcinoma(</a:t>
            </a:r>
            <a:r>
              <a:rPr lang="zh-CN" altLang="en-US" dirty="0"/>
              <a:t>腺癌</a:t>
            </a:r>
            <a:r>
              <a:rPr lang="en-US" altLang="zh-CN" dirty="0" smtClean="0">
                <a:latin typeface="FrutigerLTStd-Light"/>
              </a:rPr>
              <a:t>)—which </a:t>
            </a:r>
            <a:r>
              <a:rPr lang="en-US" altLang="zh-CN" dirty="0">
                <a:latin typeface="FrutigerLTStd-Light"/>
              </a:rPr>
              <a:t>has begun </a:t>
            </a:r>
            <a:r>
              <a:rPr lang="en-US" altLang="zh-CN" dirty="0" smtClean="0">
                <a:latin typeface="FrutigerLTStd-Light"/>
              </a:rPr>
              <a:t>to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invade </a:t>
            </a:r>
            <a:r>
              <a:rPr lang="en-US" altLang="zh-CN" dirty="0">
                <a:latin typeface="FrutigerLTStd-Light"/>
              </a:rPr>
              <a:t>underlying tissues</a:t>
            </a:r>
            <a:r>
              <a:rPr lang="en-US" altLang="zh-CN" dirty="0" smtClean="0">
                <a:latin typeface="FrutigerLTStd-Light"/>
              </a:rPr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5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figure_02_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8" y="1099066"/>
            <a:ext cx="6131632" cy="515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02982" y="1369244"/>
            <a:ext cx="47974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Public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health records reveal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dramatic differences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the incidence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certain cancers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different countries. Here,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relative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incidences of a group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cancers 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Japan and in the American island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Hawaii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are presented. Invariably,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after Japanese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have immigrated 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Hawaii, within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generation their cancer rates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approach those of the population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 settled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there before them.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This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indicates that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the differing cancer rates are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not due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to genetic differences between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the Japanese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and the American populations.</a:t>
            </a:r>
            <a:endParaRPr lang="zh-CN" altLang="en-US" u="sng" dirty="0"/>
          </a:p>
        </p:txBody>
      </p:sp>
      <p:sp>
        <p:nvSpPr>
          <p:cNvPr id="3" name="Rectangle 2"/>
          <p:cNvSpPr/>
          <p:nvPr/>
        </p:nvSpPr>
        <p:spPr>
          <a:xfrm>
            <a:off x="1327357" y="257804"/>
            <a:ext cx="10110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2.23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Country-to-country comparisons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of cancer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38773" y="6071407"/>
            <a:ext cx="566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Life style is important than genetic background sometimes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79722" y="524028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大阪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60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table_02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16" y="1789470"/>
            <a:ext cx="9042134" cy="422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34580" y="471950"/>
            <a:ext cx="40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Smoking and cancer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3480" y="1946477"/>
            <a:ext cx="9623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2.9 Specific chemical agents can induce cancer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136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figure_02_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4" y="1692323"/>
            <a:ext cx="5604648" cy="462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92645" y="2213220"/>
            <a:ext cx="53782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In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1915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Katsusaburo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Yamagiwa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reported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first successful induction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cancer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by repeated treatment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rabbit ears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with a chemical carcinogen,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case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coal tars. (B) The skin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carcinomas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that he induced on the ears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these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rabbits are preserved to this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day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medical museum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University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Tokyo. This particular carcinoma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was harvested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and fixed following 660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days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painting with coal tar.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921134" y="490072"/>
            <a:ext cx="10254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The first induction of tumors by chemical carcinogens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35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 descr="table_02_07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86" y="873457"/>
            <a:ext cx="10381836" cy="494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6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table_02_07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20" y="394202"/>
            <a:ext cx="10048544" cy="623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1205" y="150966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阴囊</a:t>
            </a:r>
          </a:p>
        </p:txBody>
      </p:sp>
    </p:spTree>
    <p:extLst>
      <p:ext uri="{BB962C8B-B14F-4D97-AF65-F5344CB8AC3E}">
        <p14:creationId xmlns:p14="http://schemas.microsoft.com/office/powerpoint/2010/main" val="25170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8736" y="1391269"/>
            <a:ext cx="83082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2.10 Both physical and chemical carcinogens act as mutagens</a:t>
            </a:r>
            <a:endParaRPr lang="zh-CN" alt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743634" y="5266782"/>
            <a:ext cx="8503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1927, </a:t>
            </a:r>
            <a:r>
              <a:rPr lang="en-US" altLang="zh-CN" dirty="0" smtClean="0"/>
              <a:t>Hermann Muller </a:t>
            </a:r>
            <a:r>
              <a:rPr lang="en-US" altLang="zh-CN" dirty="0"/>
              <a:t>discovered that he could induce mutations in the genome of </a:t>
            </a:r>
            <a:r>
              <a:rPr lang="en-US" altLang="zh-CN" dirty="0" smtClean="0"/>
              <a:t>Drosophila </a:t>
            </a:r>
            <a:r>
              <a:rPr lang="en-US" altLang="zh-CN" i="1" dirty="0"/>
              <a:t>melanogaster </a:t>
            </a:r>
            <a:r>
              <a:rPr lang="en-US" altLang="zh-CN" dirty="0"/>
              <a:t>by exposing these flies to X-rays.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3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figure_02_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73" y="1259955"/>
            <a:ext cx="8524875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5844" y="5140320"/>
            <a:ext cx="105097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These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chemical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species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arise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from the incomplete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combustion(</a:t>
            </a:r>
            <a:r>
              <a:rPr lang="zh-CN" altLang="en-US" dirty="0"/>
              <a:t>燃烧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organic (for example,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carboncontaining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compounds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Each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chemical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structures shown here,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which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were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already determined before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1940,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represents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chemical species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found, following purification,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potently carcinogenic.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four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compounds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shown in the top row are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all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polycyclic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aromatic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hydrocarbons(</a:t>
            </a:r>
            <a:r>
              <a:rPr lang="zh-CN" altLang="en-US" dirty="0"/>
              <a:t>多环芳香烃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PAHs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937200" y="331691"/>
            <a:ext cx="8643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2.25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Structures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carcinogenic hydrocarbons(</a:t>
            </a:r>
            <a:r>
              <a:rPr lang="zh-CN" altLang="en-US" sz="2400" dirty="0"/>
              <a:t>烃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44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figure_02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32" y="1066855"/>
            <a:ext cx="85248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34136" y="4955715"/>
            <a:ext cx="10674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Analyses of the banding patterns of stained metaphase chromosomes of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chronic </a:t>
            </a:r>
            <a:r>
              <a:rPr lang="en-US" altLang="zh-CN" sz="2000" u="sng" dirty="0" err="1" smtClean="0">
                <a:solidFill>
                  <a:srgbClr val="FF0000"/>
                </a:solidFill>
                <a:latin typeface="FrutigerLTStd-Light"/>
              </a:rPr>
              <a:t>myelogenous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 leukemia (CML) </a:t>
            </a:r>
            <a:r>
              <a:rPr lang="en-US" altLang="zh-CN" sz="2000" dirty="0" smtClean="0">
                <a:latin typeface="FrutigerLTStd-Light"/>
              </a:rPr>
              <a:t>cells first revealed the characteristic chromosome (called the “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Philadelphia chromosome</a:t>
            </a:r>
            <a:r>
              <a:rPr lang="en-US" altLang="zh-CN" sz="2000" dirty="0" smtClean="0">
                <a:latin typeface="FrutigerLTStd-Light"/>
              </a:rPr>
              <a:t>”) that is present in the leukemia cells of </a:t>
            </a:r>
            <a:r>
              <a:rPr lang="en-US" altLang="zh-CN" sz="2000" dirty="0" smtClean="0">
                <a:solidFill>
                  <a:srgbClr val="FF0000"/>
                </a:solidFill>
                <a:latin typeface="FrutigerLTStd-Light"/>
              </a:rPr>
              <a:t>most CML </a:t>
            </a:r>
            <a:r>
              <a:rPr lang="en-US" altLang="zh-CN" sz="2000" dirty="0" smtClean="0">
                <a:latin typeface="FrutigerLTStd-Light"/>
              </a:rPr>
              <a:t>patients. 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272177" y="142046"/>
            <a:ext cx="9997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2.26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Philadelphia chromosome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649174" y="6396114"/>
            <a:ext cx="6459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Philadelphia </a:t>
            </a:r>
            <a:r>
              <a:rPr lang="en-US" altLang="zh-CN" dirty="0" smtClean="0"/>
              <a:t>chromosome </a:t>
            </a:r>
            <a:r>
              <a:rPr lang="en-US" altLang="zh-CN" dirty="0" smtClean="0">
                <a:sym typeface="Wingdings" panose="05000000000000000000" pitchFamily="2" charset="2"/>
              </a:rPr>
              <a:t> BCR-ABC    </a:t>
            </a:r>
            <a:r>
              <a:rPr lang="en-US" altLang="zh-CN" dirty="0" err="1" smtClean="0">
                <a:sym typeface="Wingdings" panose="05000000000000000000" pitchFamily="2" charset="2"/>
              </a:rPr>
              <a:t>Imatinib</a:t>
            </a:r>
            <a:r>
              <a:rPr lang="en-US" altLang="zh-CN" dirty="0" smtClean="0">
                <a:sym typeface="Wingdings" panose="05000000000000000000" pitchFamily="2" charset="2"/>
              </a:rPr>
              <a:t>  cure of CML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9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figure_02_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7" y="274568"/>
            <a:ext cx="2544859" cy="646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7073" y="1556242"/>
            <a:ext cx="75534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Ames </a:t>
            </a:r>
            <a:r>
              <a:rPr lang="en-US" altLang="zh-CN" dirty="0" smtClean="0">
                <a:latin typeface="FrutigerLTStd-Light"/>
              </a:rPr>
              <a:t>test makes </a:t>
            </a:r>
            <a:r>
              <a:rPr lang="en-US" altLang="zh-CN" dirty="0">
                <a:latin typeface="FrutigerLTStd-Light"/>
              </a:rPr>
              <a:t>it possible to quantitatively assess the mutagenic potency of a </a:t>
            </a:r>
            <a:r>
              <a:rPr lang="en-US" altLang="zh-CN" dirty="0" smtClean="0">
                <a:latin typeface="FrutigerLTStd-Light"/>
              </a:rPr>
              <a:t>test compound</a:t>
            </a:r>
            <a:r>
              <a:rPr lang="en-US" altLang="zh-CN" dirty="0">
                <a:latin typeface="FrutigerLTStd-Light"/>
              </a:rPr>
              <a:t>. To begin, the liver of a rat (or other species) is </a:t>
            </a:r>
            <a:r>
              <a:rPr lang="en-US" altLang="zh-CN" dirty="0" smtClean="0">
                <a:latin typeface="FrutigerLTStd-Light"/>
              </a:rPr>
              <a:t>homogenized to </a:t>
            </a:r>
            <a:r>
              <a:rPr lang="en-US" altLang="zh-CN" dirty="0">
                <a:latin typeface="FrutigerLTStd-Light"/>
              </a:rPr>
              <a:t>release its enzymes. The liver homogenate (</a:t>
            </a:r>
            <a:r>
              <a:rPr lang="en-US" altLang="zh-CN" i="1" dirty="0">
                <a:latin typeface="FrutigerLTStd-LightItalic"/>
              </a:rPr>
              <a:t>brown dots</a:t>
            </a:r>
            <a:r>
              <a:rPr lang="en-US" altLang="zh-CN" dirty="0">
                <a:latin typeface="FrutigerLTStd-Light"/>
              </a:rPr>
              <a:t>) is </a:t>
            </a:r>
            <a:r>
              <a:rPr lang="en-US" altLang="zh-CN" dirty="0" smtClean="0">
                <a:latin typeface="FrutigerLTStd-Light"/>
              </a:rPr>
              <a:t>then mixed </a:t>
            </a:r>
            <a:r>
              <a:rPr lang="en-US" altLang="zh-CN" dirty="0">
                <a:latin typeface="FrutigerLTStd-Light"/>
              </a:rPr>
              <a:t>with the test compound (</a:t>
            </a:r>
            <a:r>
              <a:rPr lang="en-US" altLang="zh-CN" i="1" dirty="0">
                <a:latin typeface="FrutigerLTStd-LightItalic"/>
              </a:rPr>
              <a:t>orange</a:t>
            </a:r>
            <a:r>
              <a:rPr lang="en-US" altLang="zh-CN" dirty="0">
                <a:latin typeface="FrutigerLTStd-Light"/>
              </a:rPr>
              <a:t>), which often results in the </a:t>
            </a:r>
            <a:r>
              <a:rPr lang="en-US" altLang="zh-CN" dirty="0" smtClean="0">
                <a:latin typeface="FrutigerLTStd-Light"/>
              </a:rPr>
              <a:t>liver enzymes </a:t>
            </a:r>
            <a:r>
              <a:rPr lang="en-US" altLang="zh-CN" dirty="0">
                <a:latin typeface="FrutigerLTStd-Light"/>
              </a:rPr>
              <a:t>metabolically converting the test compound to a </a:t>
            </a:r>
            <a:r>
              <a:rPr lang="en-US" altLang="zh-CN" dirty="0" smtClean="0">
                <a:latin typeface="FrutigerLTStd-Light"/>
              </a:rPr>
              <a:t>chemically activated</a:t>
            </a:r>
            <a:r>
              <a:rPr lang="en-US" altLang="zh-CN" dirty="0">
                <a:latin typeface="FrutigerLTStd-Light"/>
              </a:rPr>
              <a:t>, mutagenic state (</a:t>
            </a:r>
            <a:r>
              <a:rPr lang="en-US" altLang="zh-CN" i="1" dirty="0">
                <a:latin typeface="FrutigerLTStd-LightItalic"/>
              </a:rPr>
              <a:t>red</a:t>
            </a:r>
            <a:r>
              <a:rPr lang="en-US" altLang="zh-CN" dirty="0">
                <a:latin typeface="FrutigerLTStd-Light"/>
              </a:rPr>
              <a:t>). This mixture </a:t>
            </a:r>
            <a:r>
              <a:rPr lang="en-US" altLang="zh-CN" dirty="0" smtClean="0">
                <a:latin typeface="FrutigerLTStd-Light"/>
              </a:rPr>
              <a:t>is </a:t>
            </a:r>
            <a:r>
              <a:rPr lang="en-US" altLang="zh-CN" dirty="0">
                <a:latin typeface="FrutigerLTStd-Light"/>
              </a:rPr>
              <a:t>applied to a dish of mutant </a:t>
            </a:r>
            <a:r>
              <a:rPr lang="en-US" altLang="zh-CN" i="1" dirty="0" smtClean="0">
                <a:latin typeface="FrutigerLTStd-LightItalic"/>
              </a:rPr>
              <a:t>Salmonella </a:t>
            </a:r>
            <a:r>
              <a:rPr lang="en-US" altLang="zh-CN" dirty="0" smtClean="0">
                <a:latin typeface="FrutigerLTStd-Light"/>
              </a:rPr>
              <a:t>bacteria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small green dots</a:t>
            </a:r>
            <a:r>
              <a:rPr lang="en-US" altLang="zh-CN" dirty="0">
                <a:latin typeface="FrutigerLTStd-Light"/>
              </a:rPr>
              <a:t>) that require the amino acid histidine </a:t>
            </a:r>
            <a:r>
              <a:rPr lang="en-US" altLang="zh-CN" dirty="0" smtClean="0">
                <a:latin typeface="FrutigerLTStd-Light"/>
              </a:rPr>
              <a:t>in their </a:t>
            </a:r>
            <a:r>
              <a:rPr lang="en-US" altLang="zh-CN" dirty="0">
                <a:latin typeface="FrutigerLTStd-Light"/>
              </a:rPr>
              <a:t>culture medium in order to grow. Since histidine is left out of </a:t>
            </a:r>
            <a:r>
              <a:rPr lang="en-US" altLang="zh-CN" dirty="0" smtClean="0">
                <a:latin typeface="FrutigerLTStd-Light"/>
              </a:rPr>
              <a:t>the medium</a:t>
            </a:r>
            <a:r>
              <a:rPr lang="en-US" altLang="zh-CN" dirty="0">
                <a:latin typeface="FrutigerLTStd-Light"/>
              </a:rPr>
              <a:t>, only those bacteria that are mutated to a </a:t>
            </a:r>
            <a:r>
              <a:rPr lang="en-US" altLang="zh-CN" dirty="0" smtClean="0">
                <a:latin typeface="FrutigerLTStd-Light"/>
              </a:rPr>
              <a:t>histidine-independent genotype </a:t>
            </a:r>
            <a:r>
              <a:rPr lang="en-US" altLang="zh-CN" dirty="0">
                <a:latin typeface="FrutigerLTStd-Light"/>
              </a:rPr>
              <a:t>(and phenotype) will be able to grow, and each of these </a:t>
            </a:r>
            <a:r>
              <a:rPr lang="en-US" altLang="zh-CN" dirty="0" smtClean="0">
                <a:latin typeface="FrutigerLTStd-Light"/>
              </a:rPr>
              <a:t>will yield </a:t>
            </a:r>
            <a:r>
              <a:rPr lang="en-US" altLang="zh-CN" dirty="0">
                <a:latin typeface="FrutigerLTStd-Light"/>
              </a:rPr>
              <a:t>a large colony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 that can be counted with the naked </a:t>
            </a:r>
            <a:r>
              <a:rPr lang="en-US" altLang="zh-CN" dirty="0" smtClean="0">
                <a:latin typeface="FrutigerLTStd-Light"/>
              </a:rPr>
              <a:t>eye, indicating </a:t>
            </a:r>
            <a:r>
              <a:rPr lang="en-US" altLang="zh-CN" dirty="0">
                <a:latin typeface="FrutigerLTStd-Light"/>
              </a:rPr>
              <a:t>how many mutant bacteria (and thus mutant alleles) </a:t>
            </a:r>
            <a:r>
              <a:rPr lang="en-US" altLang="zh-CN" dirty="0" smtClean="0">
                <a:latin typeface="FrutigerLTStd-Light"/>
              </a:rPr>
              <a:t>were generated </a:t>
            </a:r>
            <a:r>
              <a:rPr lang="en-US" altLang="zh-CN" dirty="0">
                <a:latin typeface="FrutigerLTStd-Light"/>
              </a:rPr>
              <a:t>by the brief exposure to the activated compound.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64" y="433133"/>
            <a:ext cx="888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2.27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The Ames test for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gauging(</a:t>
            </a:r>
            <a:r>
              <a:rPr lang="zh-CN" altLang="en-US" sz="2400" dirty="0"/>
              <a:t>测量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) mutagenicity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84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figure_02_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8" y="532263"/>
            <a:ext cx="4173642" cy="607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3244" y="334127"/>
            <a:ext cx="57066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Normal versus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neoplastic(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肿瘤的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tissue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134742" y="2000291"/>
            <a:ext cx="63866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</a:t>
            </a:r>
            <a:r>
              <a:rPr lang="en-US" altLang="zh-CN" dirty="0" smtClean="0">
                <a:latin typeface="FrutigerLTStd-Light"/>
              </a:rPr>
              <a:t>In the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sv-SE" altLang="zh-CN" dirty="0" smtClean="0">
                <a:latin typeface="FrutigerLTStd-Light"/>
              </a:rPr>
              <a:t>normal </a:t>
            </a:r>
            <a:r>
              <a:rPr lang="sv-SE" altLang="zh-CN" dirty="0">
                <a:latin typeface="FrutigerLTStd-Light"/>
              </a:rPr>
              <a:t>human mammary gland (</a:t>
            </a:r>
            <a:r>
              <a:rPr lang="sv-SE" altLang="zh-CN" i="1" dirty="0" smtClean="0">
                <a:latin typeface="FrutigerLTStd-LightItalic"/>
              </a:rPr>
              <a:t>upper</a:t>
            </a:r>
            <a:r>
              <a:rPr lang="zh-CN" altLang="en-US" i="1" dirty="0" smtClean="0">
                <a:latin typeface="FrutigerLTStd-LightItalic"/>
              </a:rPr>
              <a:t> </a:t>
            </a:r>
            <a:r>
              <a:rPr lang="en-US" altLang="zh-CN" i="1" dirty="0" smtClean="0">
                <a:latin typeface="FrutigerLTStd-LightItalic"/>
              </a:rPr>
              <a:t>panel</a:t>
            </a:r>
            <a:r>
              <a:rPr lang="en-US" altLang="zh-CN" dirty="0">
                <a:latin typeface="FrutigerLTStd-Light"/>
              </a:rPr>
              <a:t>), a milk duct is lined by </a:t>
            </a:r>
            <a:r>
              <a:rPr lang="en-US" altLang="zh-CN" dirty="0" smtClean="0">
                <a:latin typeface="FrutigerLTStd-Light"/>
              </a:rPr>
              <a:t>epithelial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cells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dark purple nuclei</a:t>
            </a:r>
            <a:r>
              <a:rPr lang="en-US" altLang="zh-CN" dirty="0">
                <a:latin typeface="FrutigerLTStd-Light"/>
              </a:rPr>
              <a:t>). These </a:t>
            </a:r>
            <a:r>
              <a:rPr lang="en-US" altLang="zh-CN" dirty="0" smtClean="0">
                <a:latin typeface="FrutigerLTStd-Light"/>
              </a:rPr>
              <a:t>ducts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are </a:t>
            </a:r>
            <a:r>
              <a:rPr lang="en-US" altLang="zh-CN" dirty="0">
                <a:latin typeface="FrutigerLTStd-Light"/>
              </a:rPr>
              <a:t>surrounded by mesenchymal </a:t>
            </a:r>
            <a:r>
              <a:rPr lang="en-US" altLang="zh-CN" dirty="0" smtClean="0">
                <a:latin typeface="FrutigerLTStd-Light"/>
              </a:rPr>
              <a:t>tissue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termed </a:t>
            </a:r>
            <a:r>
              <a:rPr lang="en-US" altLang="zh-CN" dirty="0">
                <a:latin typeface="FrutigerLTStd-Light"/>
              </a:rPr>
              <a:t>“stroma,” </a:t>
            </a:r>
            <a:r>
              <a:rPr lang="en-US" altLang="zh-CN" dirty="0" smtClean="0">
                <a:latin typeface="FrutigerLTStd-Light"/>
              </a:rPr>
              <a:t>which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consists </a:t>
            </a:r>
            <a:r>
              <a:rPr lang="en-US" altLang="zh-CN" dirty="0">
                <a:latin typeface="FrutigerLTStd-Light"/>
              </a:rPr>
              <a:t>of connective tissue cells, such </a:t>
            </a:r>
            <a:r>
              <a:rPr lang="en-US" altLang="zh-CN" dirty="0" smtClean="0">
                <a:latin typeface="FrutigerLTStd-Light"/>
              </a:rPr>
              <a:t>as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fibroblasts </a:t>
            </a:r>
            <a:r>
              <a:rPr lang="en-US" altLang="zh-CN" dirty="0">
                <a:latin typeface="FrutigerLTStd-Light"/>
              </a:rPr>
              <a:t>and adipocytes, and </a:t>
            </a:r>
            <a:r>
              <a:rPr lang="en-US" altLang="zh-CN" dirty="0" smtClean="0">
                <a:latin typeface="FrutigerLTStd-Light"/>
              </a:rPr>
              <a:t>collagen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matrix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pink</a:t>
            </a:r>
            <a:r>
              <a:rPr lang="en-US" altLang="zh-CN" dirty="0">
                <a:latin typeface="FrutigerLTStd-Light"/>
              </a:rPr>
              <a:t>). In an invasive ductal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breast</a:t>
            </a:r>
            <a:r>
              <a:rPr lang="zh-CN" altLang="en-US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carcinoma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lower panel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), the cancer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cells,</a:t>
            </a:r>
            <a:r>
              <a:rPr lang="zh-CN" altLang="en-US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which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arise from the epithelial cells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lining</a:t>
            </a:r>
            <a:r>
              <a:rPr lang="zh-CN" altLang="en-US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the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normal ducts, </a:t>
            </a:r>
            <a:r>
              <a:rPr lang="en-US" altLang="zh-CN" dirty="0">
                <a:latin typeface="FrutigerLTStd-Light"/>
              </a:rPr>
              <a:t>exhibit </a:t>
            </a:r>
            <a:r>
              <a:rPr lang="en-US" altLang="zh-CN" dirty="0" smtClean="0">
                <a:latin typeface="FrutigerLTStd-Light"/>
              </a:rPr>
              <a:t>abnormally large </a:t>
            </a:r>
            <a:r>
              <a:rPr lang="en-US" altLang="zh-CN" dirty="0">
                <a:latin typeface="FrutigerLTStd-Light"/>
              </a:rPr>
              <a:t>nuclei (</a:t>
            </a:r>
            <a:r>
              <a:rPr lang="en-US" altLang="zh-CN" i="1" dirty="0">
                <a:latin typeface="FrutigerLTStd-LightItalic"/>
              </a:rPr>
              <a:t>purple</a:t>
            </a:r>
            <a:r>
              <a:rPr lang="en-US" altLang="zh-CN" dirty="0">
                <a:latin typeface="FrutigerLTStd-Light"/>
              </a:rPr>
              <a:t>), no longer </a:t>
            </a:r>
            <a:r>
              <a:rPr lang="en-US" altLang="zh-CN" dirty="0" smtClean="0">
                <a:latin typeface="FrutigerLTStd-Light"/>
              </a:rPr>
              <a:t>form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well-structured </a:t>
            </a:r>
            <a:r>
              <a:rPr lang="en-US" altLang="zh-CN" dirty="0">
                <a:latin typeface="FrutigerLTStd-Light"/>
              </a:rPr>
              <a:t>ducts, and have </a:t>
            </a:r>
            <a:r>
              <a:rPr lang="en-US" altLang="zh-CN" dirty="0" smtClean="0">
                <a:latin typeface="FrutigerLTStd-Light"/>
              </a:rPr>
              <a:t>invaded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stroma (</a:t>
            </a:r>
            <a:r>
              <a:rPr lang="en-US" altLang="zh-CN" i="1" dirty="0">
                <a:latin typeface="FrutigerLTStd-LightItalic"/>
              </a:rPr>
              <a:t>pink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4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figure_02_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0" y="364280"/>
            <a:ext cx="5868988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52851" y="501440"/>
            <a:ext cx="5625789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271FF"/>
                </a:solidFill>
                <a:latin typeface="FrutigerLTStd-Bold"/>
              </a:rPr>
              <a:t>Figure 2.28 </a:t>
            </a:r>
            <a:r>
              <a:rPr lang="en-US" altLang="zh-CN" sz="2000" b="1" dirty="0">
                <a:solidFill>
                  <a:srgbClr val="000000"/>
                </a:solidFill>
                <a:latin typeface="FrutigerLTStd-Bold"/>
              </a:rPr>
              <a:t>Mutagenic </a:t>
            </a:r>
            <a:r>
              <a:rPr lang="en-US" altLang="zh-CN" sz="2000" b="1" dirty="0" smtClean="0">
                <a:solidFill>
                  <a:srgbClr val="000000"/>
                </a:solidFill>
                <a:latin typeface="FrutigerLTStd-Bold"/>
              </a:rPr>
              <a:t>versus carcinogenic </a:t>
            </a:r>
            <a:r>
              <a:rPr lang="en-US" altLang="zh-CN" sz="2000" b="1" dirty="0">
                <a:solidFill>
                  <a:srgbClr val="000000"/>
                </a:solidFill>
                <a:latin typeface="FrutigerLTStd-Bold"/>
              </a:rPr>
              <a:t>potency </a:t>
            </a:r>
            <a:endParaRPr lang="en-US" altLang="zh-CN" sz="2000" b="1" dirty="0" smtClean="0">
              <a:solidFill>
                <a:srgbClr val="000000"/>
              </a:solidFill>
              <a:latin typeface="FrutigerLTStd-Bold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rgbClr val="000000"/>
              </a:solidFill>
              <a:latin typeface="FrutigerLTStd-Bold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000000"/>
              </a:solidFill>
              <a:latin typeface="FrutigerLTStd-Bold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000000"/>
              </a:solidFill>
              <a:latin typeface="FrutigerLTStd-Bold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log–log plot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the relative carcinogenic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potencies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group of chemicals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ordinate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 have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been used to treat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laboratory animals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(rats and mice) are plotted as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function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their mutagenic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potencies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abscissa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as gauged by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Ames test.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35097" y="5840361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Aflatoxin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黄</a:t>
            </a:r>
            <a:r>
              <a:rPr lang="zh-CN" altLang="en-US" dirty="0"/>
              <a:t>曲</a:t>
            </a:r>
            <a:r>
              <a:rPr lang="zh-CN" altLang="en-US" dirty="0" smtClean="0"/>
              <a:t>霉素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2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3562" y="1861542"/>
            <a:ext cx="104811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I</a:t>
            </a:r>
            <a:r>
              <a:rPr lang="zh-CN" altLang="en-US" sz="2400" dirty="0" smtClean="0"/>
              <a:t>t </a:t>
            </a:r>
            <a:r>
              <a:rPr lang="zh-CN" altLang="en-US" sz="2400" dirty="0"/>
              <a:t>became apparent </a:t>
            </a:r>
            <a:r>
              <a:rPr lang="zh-CN" altLang="en-US" sz="2400" dirty="0" smtClean="0"/>
              <a:t>that virtually </a:t>
            </a:r>
            <a:r>
              <a:rPr lang="zh-CN" altLang="en-US" sz="2400" dirty="0"/>
              <a:t>all compounds that are mutagenic in human cells are likely to be </a:t>
            </a:r>
            <a:r>
              <a:rPr lang="zh-CN" altLang="en-US" sz="2400" dirty="0" smtClean="0"/>
              <a:t>carcinogenic as </a:t>
            </a:r>
            <a:r>
              <a:rPr lang="zh-CN" altLang="en-US" sz="2400" dirty="0"/>
              <a:t>well. However, the converse does not seem to hold: chemical </a:t>
            </a:r>
            <a:r>
              <a:rPr lang="zh-CN" altLang="en-US" sz="2400" dirty="0" smtClean="0"/>
              <a:t>compounds that </a:t>
            </a:r>
            <a:r>
              <a:rPr lang="zh-CN" altLang="en-US" sz="2400" dirty="0"/>
              <a:t>are carcinogenic are not necessarily mutagenic. Thus, by the 1990s, extensive </a:t>
            </a:r>
            <a:r>
              <a:rPr lang="zh-CN" altLang="en-US" sz="2400" dirty="0" smtClean="0"/>
              <a:t>use of </a:t>
            </a:r>
            <a:r>
              <a:rPr lang="zh-CN" altLang="en-US" sz="2400" dirty="0"/>
              <a:t>the Ames test showed that as many as </a:t>
            </a:r>
            <a:r>
              <a:rPr lang="zh-CN" altLang="en-US" sz="2400" u="sng" dirty="0">
                <a:solidFill>
                  <a:srgbClr val="FF0000"/>
                </a:solidFill>
              </a:rPr>
              <a:t>40% of the compounds that were known to </a:t>
            </a:r>
            <a:r>
              <a:rPr lang="zh-CN" altLang="en-US" sz="2400" u="sng" dirty="0" smtClean="0">
                <a:solidFill>
                  <a:srgbClr val="FF0000"/>
                </a:solidFill>
              </a:rPr>
              <a:t>be carcinogenic </a:t>
            </a:r>
            <a:r>
              <a:rPr lang="zh-CN" altLang="en-US" sz="2400" u="sng" dirty="0">
                <a:solidFill>
                  <a:srgbClr val="FF0000"/>
                </a:solidFill>
              </a:rPr>
              <a:t>in rodents showed no obvious mutagenicity in the Salmonella </a:t>
            </a:r>
            <a:r>
              <a:rPr lang="zh-CN" altLang="en-US" sz="2400" u="sng" dirty="0" smtClean="0">
                <a:solidFill>
                  <a:srgbClr val="FF0000"/>
                </a:solidFill>
              </a:rPr>
              <a:t>mutation assay</a:t>
            </a:r>
            <a:r>
              <a:rPr lang="zh-CN" altLang="en-US" sz="2400" u="sng" dirty="0">
                <a:solidFill>
                  <a:srgbClr val="FF0000"/>
                </a:solidFill>
              </a:rPr>
              <a:t>. </a:t>
            </a:r>
            <a:r>
              <a:rPr lang="zh-CN" altLang="en-US" sz="2400" dirty="0"/>
              <a:t>So, the conclusions drawn from the initial applications of </a:t>
            </a:r>
            <a:r>
              <a:rPr lang="zh-CN" altLang="en-US" sz="2400" dirty="0" smtClean="0"/>
              <a:t>Ames’s </a:t>
            </a:r>
            <a:r>
              <a:rPr lang="zh-CN" altLang="en-US" sz="2400" dirty="0"/>
              <a:t>test </a:t>
            </a:r>
            <a:r>
              <a:rPr lang="zh-CN" altLang="en-US" sz="2400" dirty="0" smtClean="0"/>
              <a:t>required major </a:t>
            </a:r>
            <a:r>
              <a:rPr lang="zh-CN" altLang="en-US" sz="2400" dirty="0"/>
              <a:t>revision: some carcinogens act through their ability to mutate DNA, while </a:t>
            </a:r>
            <a:r>
              <a:rPr lang="zh-CN" altLang="en-US" sz="2400" dirty="0" smtClean="0"/>
              <a:t>others promote </a:t>
            </a:r>
            <a:r>
              <a:rPr lang="zh-CN" altLang="en-US" sz="2400" dirty="0"/>
              <a:t>the appearance of tumors through nongenetic mechanisms. We </a:t>
            </a:r>
            <a:r>
              <a:rPr lang="zh-CN" altLang="en-US" sz="2400" dirty="0" smtClean="0"/>
              <a:t>will encounter </a:t>
            </a:r>
            <a:r>
              <a:rPr lang="zh-CN" altLang="en-US" sz="2400" dirty="0"/>
              <a:t>these nonmutagenic carcinogens, often called tumor promoters, again </a:t>
            </a:r>
            <a:r>
              <a:rPr lang="zh-CN" altLang="en-US" sz="2400" dirty="0" smtClean="0"/>
              <a:t>in Chapter </a:t>
            </a:r>
            <a:r>
              <a:rPr lang="zh-CN" altLang="en-US" sz="2400" dirty="0"/>
              <a:t>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4645" y="560439"/>
            <a:ext cx="492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Mutagen and carcinogen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225" y="11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课后作业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941813" y="2330245"/>
            <a:ext cx="66827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发</a:t>
            </a:r>
            <a:r>
              <a:rPr lang="zh-CN" altLang="en-US" dirty="0"/>
              <a:t>生在皮肤的黑色素瘤</a:t>
            </a:r>
            <a:r>
              <a:rPr lang="en-US" altLang="zh-CN" dirty="0"/>
              <a:t>(melanoma)</a:t>
            </a:r>
            <a:r>
              <a:rPr lang="zh-CN" altLang="en-US" dirty="0"/>
              <a:t>，为什么</a:t>
            </a:r>
            <a:r>
              <a:rPr lang="zh-CN" altLang="en-US" dirty="0" smtClean="0"/>
              <a:t>不属于</a:t>
            </a:r>
            <a:r>
              <a:rPr lang="en-US" altLang="zh-CN" dirty="0" smtClean="0"/>
              <a:t>carcinoma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简述</a:t>
            </a:r>
            <a:r>
              <a:rPr lang="en-US" altLang="zh-CN" dirty="0" smtClean="0"/>
              <a:t>Warburg effect</a:t>
            </a:r>
            <a:r>
              <a:rPr lang="zh-CN" altLang="en-US" dirty="0" smtClean="0"/>
              <a:t>的表现形式以及可能机制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3. X-ray</a:t>
            </a:r>
            <a:r>
              <a:rPr lang="zh-CN" altLang="en-US" dirty="0" smtClean="0"/>
              <a:t> 致癌的机理是什么？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简述</a:t>
            </a:r>
            <a:r>
              <a:rPr lang="en-US" altLang="zh-CN" dirty="0" smtClean="0"/>
              <a:t>Mutagen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carcinogen</a:t>
            </a:r>
            <a:r>
              <a:rPr lang="zh-CN" altLang="en-US" dirty="0" smtClean="0"/>
              <a:t>的区别和联系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5. Ames </a:t>
            </a:r>
            <a:r>
              <a:rPr lang="zh-CN" altLang="en-US" dirty="0" smtClean="0"/>
              <a:t>实验在判定一个</a:t>
            </a:r>
            <a:r>
              <a:rPr lang="en-US" altLang="zh-CN" dirty="0" smtClean="0"/>
              <a:t>chemical</a:t>
            </a:r>
            <a:r>
              <a:rPr lang="zh-CN" altLang="en-US" dirty="0" smtClean="0"/>
              <a:t>致癌能力时的局限性有哪些？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6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4986" y="3160558"/>
            <a:ext cx="9692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Primary tumor: </a:t>
            </a:r>
            <a:r>
              <a:rPr lang="zh-CN" altLang="en-US" sz="2000" dirty="0" smtClean="0"/>
              <a:t>原</a:t>
            </a:r>
            <a:r>
              <a:rPr lang="zh-CN" altLang="en-US" sz="2000" dirty="0"/>
              <a:t>发</a:t>
            </a:r>
            <a:r>
              <a:rPr lang="zh-CN" altLang="en-US" sz="2000" dirty="0" smtClean="0"/>
              <a:t>瘤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Metastases: </a:t>
            </a:r>
            <a:r>
              <a:rPr lang="zh-CN" altLang="en-US" sz="2000" dirty="0" smtClean="0"/>
              <a:t>转移</a:t>
            </a:r>
            <a:r>
              <a:rPr lang="en-US" altLang="zh-CN" sz="2000" dirty="0" smtClean="0"/>
              <a:t>;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Benign (</a:t>
            </a:r>
            <a:r>
              <a:rPr lang="zh-CN" altLang="en-US" sz="2000" dirty="0" smtClean="0"/>
              <a:t>良性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tumor</a:t>
            </a:r>
            <a:r>
              <a:rPr lang="en-US" altLang="zh-CN" sz="2000" dirty="0"/>
              <a:t>: grew locally without invading adjacent </a:t>
            </a:r>
            <a:r>
              <a:rPr lang="en-US" altLang="zh-CN" sz="2000" dirty="0" smtClean="0"/>
              <a:t>tissues;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Malignant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恶性</a:t>
            </a:r>
            <a:r>
              <a:rPr lang="en-US" altLang="zh-CN" sz="2000" dirty="0" smtClean="0"/>
              <a:t>) tumor: </a:t>
            </a:r>
            <a:r>
              <a:rPr lang="en-US" altLang="zh-CN" sz="2000" dirty="0"/>
              <a:t>invaded nearby tissues and spawned </a:t>
            </a:r>
            <a:r>
              <a:rPr lang="en-US" altLang="zh-CN" sz="2000" dirty="0" smtClean="0"/>
              <a:t>metastases;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28495" y="903055"/>
            <a:ext cx="9898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Tumors are created by cells that lost the ability to assemble and create tissues of normal form and function.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884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figure_02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94" y="1081548"/>
            <a:ext cx="6912018" cy="407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4841" y="5160076"/>
            <a:ext cx="1173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FrutigerLTStd-Light"/>
              </a:rPr>
              <a:t>(</a:t>
            </a:r>
            <a:r>
              <a:rPr lang="en-US" altLang="zh-CN" sz="1600" dirty="0">
                <a:latin typeface="FrutigerLTStd-Light"/>
              </a:rPr>
              <a:t>A) Melanoma metastases </a:t>
            </a:r>
            <a:r>
              <a:rPr lang="en-US" altLang="zh-CN" sz="1600" dirty="0" smtClean="0">
                <a:latin typeface="FrutigerLTStd-Light"/>
              </a:rPr>
              <a:t>in mice.</a:t>
            </a:r>
          </a:p>
          <a:p>
            <a:r>
              <a:rPr lang="en-US" altLang="zh-CN" sz="1600" dirty="0" smtClean="0">
                <a:latin typeface="FrutigerLTStd-Light"/>
              </a:rPr>
              <a:t>(</a:t>
            </a:r>
            <a:r>
              <a:rPr lang="en-US" altLang="zh-CN" sz="1600" dirty="0">
                <a:latin typeface="FrutigerLTStd-Light"/>
              </a:rPr>
              <a:t>B) </a:t>
            </a:r>
            <a:r>
              <a:rPr lang="en-US" altLang="zh-CN" sz="1600" u="sng" dirty="0">
                <a:latin typeface="FrutigerLTStd-Light"/>
              </a:rPr>
              <a:t>Metastases (</a:t>
            </a:r>
            <a:r>
              <a:rPr lang="en-US" altLang="zh-CN" sz="1600" i="1" u="sng" dirty="0">
                <a:latin typeface="FrutigerLTStd-LightItalic"/>
              </a:rPr>
              <a:t>white</a:t>
            </a:r>
            <a:r>
              <a:rPr lang="en-US" altLang="zh-CN" sz="1600" u="sng" dirty="0">
                <a:latin typeface="FrutigerLTStd-Light"/>
              </a:rPr>
              <a:t>) in </a:t>
            </a:r>
            <a:r>
              <a:rPr lang="en-US" altLang="zh-CN" sz="1600" u="sng" dirty="0" smtClean="0">
                <a:latin typeface="FrutigerLTStd-Light"/>
              </a:rPr>
              <a:t>the liver </a:t>
            </a:r>
            <a:r>
              <a:rPr lang="en-US" altLang="zh-CN" sz="1600" u="sng" dirty="0">
                <a:latin typeface="FrutigerLTStd-Light"/>
              </a:rPr>
              <a:t>often arise in patients with advanced colon carcinomas</a:t>
            </a:r>
            <a:r>
              <a:rPr lang="en-US" altLang="zh-CN" sz="1600" dirty="0">
                <a:latin typeface="FrutigerLTStd-Light"/>
              </a:rPr>
              <a:t>. </a:t>
            </a:r>
            <a:r>
              <a:rPr lang="en-US" altLang="zh-CN" sz="1600" dirty="0" smtClean="0">
                <a:latin typeface="FrutigerLTStd-Light"/>
              </a:rPr>
              <a:t>The portal </a:t>
            </a:r>
            <a:r>
              <a:rPr lang="en-US" altLang="zh-CN" sz="1600" dirty="0">
                <a:latin typeface="FrutigerLTStd-Light"/>
              </a:rPr>
              <a:t>vein, which drains blood from the colon into the </a:t>
            </a:r>
            <a:r>
              <a:rPr lang="en-US" altLang="zh-CN" sz="1600" dirty="0" smtClean="0">
                <a:latin typeface="FrutigerLTStd-Light"/>
              </a:rPr>
              <a:t>liver, </a:t>
            </a:r>
            <a:r>
              <a:rPr lang="en-US" altLang="zh-CN" sz="1600" dirty="0">
                <a:latin typeface="FrutigerLTStd-Light"/>
              </a:rPr>
              <a:t>provides a route for metastasizing colon </a:t>
            </a:r>
            <a:r>
              <a:rPr lang="en-US" altLang="zh-CN" sz="1600" dirty="0" smtClean="0">
                <a:latin typeface="FrutigerLTStd-Light"/>
              </a:rPr>
              <a:t>cancer cells </a:t>
            </a:r>
            <a:r>
              <a:rPr lang="en-US" altLang="zh-CN" sz="1600" dirty="0">
                <a:latin typeface="FrutigerLTStd-Light"/>
              </a:rPr>
              <a:t>to migrate directly into the liver. </a:t>
            </a:r>
            <a:endParaRPr lang="en-US" altLang="zh-CN" sz="1600" dirty="0" smtClean="0">
              <a:latin typeface="FrutigerLTStd-Light"/>
            </a:endParaRPr>
          </a:p>
          <a:p>
            <a:r>
              <a:rPr lang="en-US" altLang="zh-CN" sz="1600" dirty="0" smtClean="0">
                <a:latin typeface="FrutigerLTStd-Light"/>
              </a:rPr>
              <a:t>(</a:t>
            </a:r>
            <a:r>
              <a:rPr lang="en-US" altLang="zh-CN" sz="1600" dirty="0">
                <a:latin typeface="FrutigerLTStd-Light"/>
              </a:rPr>
              <a:t>C) </a:t>
            </a:r>
            <a:r>
              <a:rPr lang="en-US" altLang="zh-CN" sz="1600" u="sng" dirty="0">
                <a:latin typeface="FrutigerLTStd-Light"/>
              </a:rPr>
              <a:t>Breast cancer </a:t>
            </a:r>
            <a:r>
              <a:rPr lang="en-US" altLang="zh-CN" sz="1600" u="sng" dirty="0" smtClean="0">
                <a:latin typeface="FrutigerLTStd-Light"/>
              </a:rPr>
              <a:t>often metastasizes </a:t>
            </a:r>
            <a:r>
              <a:rPr lang="en-US" altLang="zh-CN" sz="1600" u="sng" dirty="0">
                <a:latin typeface="FrutigerLTStd-Light"/>
              </a:rPr>
              <a:t>to the brain</a:t>
            </a:r>
            <a:r>
              <a:rPr lang="en-US" altLang="zh-CN" sz="1600" dirty="0">
                <a:latin typeface="FrutigerLTStd-Light"/>
              </a:rPr>
              <a:t>. Here, large metastases are revealed </a:t>
            </a:r>
            <a:r>
              <a:rPr lang="en-US" altLang="zh-CN" sz="1600" dirty="0" smtClean="0">
                <a:latin typeface="FrutigerLTStd-Light"/>
              </a:rPr>
              <a:t>post mortem </a:t>
            </a:r>
            <a:r>
              <a:rPr lang="en-US" altLang="zh-CN" sz="1600" dirty="0">
                <a:latin typeface="FrutigerLTStd-Light"/>
              </a:rPr>
              <a:t>in the right side of a brain where the </a:t>
            </a:r>
            <a:r>
              <a:rPr lang="en-US" altLang="zh-CN" sz="1600" dirty="0" err="1">
                <a:latin typeface="FrutigerLTStd-Light"/>
              </a:rPr>
              <a:t>dura</a:t>
            </a:r>
            <a:r>
              <a:rPr lang="en-US" altLang="zh-CN" sz="1600" dirty="0">
                <a:latin typeface="FrutigerLTStd-Light"/>
              </a:rPr>
              <a:t> (</a:t>
            </a:r>
            <a:r>
              <a:rPr lang="en-US" altLang="zh-CN" sz="1600" dirty="0" smtClean="0">
                <a:latin typeface="FrutigerLTStd-Light"/>
              </a:rPr>
              <a:t>membrane covering</a:t>
            </a:r>
            <a:r>
              <a:rPr lang="en-US" altLang="zh-CN" sz="1600" dirty="0">
                <a:latin typeface="FrutigerLTStd-Light"/>
              </a:rPr>
              <a:t>; shown intact at </a:t>
            </a:r>
            <a:r>
              <a:rPr lang="en-US" altLang="zh-CN" sz="1600" i="1" dirty="0">
                <a:latin typeface="FrutigerLTStd-LightItalic"/>
              </a:rPr>
              <a:t>right</a:t>
            </a:r>
            <a:r>
              <a:rPr lang="en-US" altLang="zh-CN" sz="1600" dirty="0">
                <a:latin typeface="FrutigerLTStd-Light"/>
              </a:rPr>
              <a:t>) of the brain has been removed.</a:t>
            </a:r>
            <a:endParaRPr lang="zh-CN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40670" y="271532"/>
            <a:ext cx="11378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2.2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Metastasis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转移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of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cancer cells to distant sites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33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5961</Words>
  <Application>Microsoft Office PowerPoint</Application>
  <PresentationFormat>Widescreen</PresentationFormat>
  <Paragraphs>295</Paragraphs>
  <Slides>72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ACaslonPro-Regular</vt:lpstr>
      <vt:lpstr>Arial Unicode MS</vt:lpstr>
      <vt:lpstr>FrutigerLTStd-Bold</vt:lpstr>
      <vt:lpstr>FrutigerLTStd-Light</vt:lpstr>
      <vt:lpstr>FrutigerLTStd-LightItalic</vt:lpstr>
      <vt:lpstr>UtopiaStd-Bold</vt:lpstr>
      <vt:lpstr>UtopiaStd-Regular</vt:lpstr>
      <vt:lpstr>UtopiaStd-Semibold</vt:lpstr>
      <vt:lpstr>宋体</vt:lpstr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LXS</dc:creator>
  <cp:lastModifiedBy>Windows 用户</cp:lastModifiedBy>
  <cp:revision>255</cp:revision>
  <dcterms:created xsi:type="dcterms:W3CDTF">2016-07-06T08:21:20Z</dcterms:created>
  <dcterms:modified xsi:type="dcterms:W3CDTF">2023-10-12T23:32:34Z</dcterms:modified>
</cp:coreProperties>
</file>